
<file path=[Content_Types].xml><?xml version="1.0" encoding="utf-8"?>
<Types xmlns="http://schemas.openxmlformats.org/package/2006/content-types">
  <Default Extension="jpeg" ContentType="image/jpeg"/>
  <Default Extension="vml" ContentType="application/vnd.openxmlformats-officedocument.vmlDrawing"/>
  <Default Extension="bin" ContentType="application/vnd.openxmlformats-officedocument.oleObject"/>
  <Default Extension="png" ContentType="image/png"/>
  <Default Extension="emf" ContentType="image/x-emf"/>
  <Default Extension="wmf" ContentType="image/x-wmf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charts/colors1.xml" ContentType="application/vnd.ms-office.chartcolorstyle+xml"/>
  <Override PartName="/ppt/charts/colors2.xml" ContentType="application/vnd.ms-office.chartcolorstyle+xml"/>
  <Override PartName="/ppt/charts/colors3.xml" ContentType="application/vnd.ms-office.chartcolorstyle+xml"/>
  <Override PartName="/ppt/charts/colors4.xml" ContentType="application/vnd.ms-office.chartcolorstyle+xml"/>
  <Override PartName="/ppt/charts/colors5.xml" ContentType="application/vnd.ms-office.chartcolorstyle+xml"/>
  <Override PartName="/ppt/charts/style1.xml" ContentType="application/vnd.ms-office.chartstyle+xml"/>
  <Override PartName="/ppt/charts/style2.xml" ContentType="application/vnd.ms-office.chartstyle+xml"/>
  <Override PartName="/ppt/charts/style3.xml" ContentType="application/vnd.ms-office.chartstyle+xml"/>
  <Override PartName="/ppt/charts/style4.xml" ContentType="application/vnd.ms-office.chartstyle+xml"/>
  <Override PartName="/ppt/charts/style5.xml" ContentType="application/vnd.ms-office.chartstyle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3" r:id="rId3"/>
    <p:sldMasterId id="2147483678" r:id="rId4"/>
    <p:sldMasterId id="2147483693" r:id="rId5"/>
    <p:sldMasterId id="2147483708" r:id="rId6"/>
    <p:sldMasterId id="2147483723" r:id="rId7"/>
    <p:sldMasterId id="2147483738" r:id="rId8"/>
    <p:sldMasterId id="2147483753" r:id="rId9"/>
    <p:sldMasterId id="2147483768" r:id="rId10"/>
    <p:sldMasterId id="2147483783" r:id="rId11"/>
    <p:sldMasterId id="2147483798" r:id="rId12"/>
    <p:sldMasterId id="2147483813" r:id="rId13"/>
    <p:sldMasterId id="2147483828" r:id="rId14"/>
    <p:sldMasterId id="2147483843" r:id="rId15"/>
    <p:sldMasterId id="2147483858" r:id="rId16"/>
    <p:sldMasterId id="2147483873" r:id="rId17"/>
    <p:sldMasterId id="2147483888" r:id="rId18"/>
  </p:sldMasterIdLst>
  <p:notesMasterIdLst>
    <p:notesMasterId r:id="rId21"/>
  </p:notesMasterIdLst>
  <p:handoutMasterIdLst>
    <p:handoutMasterId r:id="rId56"/>
  </p:handoutMasterIdLst>
  <p:sldIdLst>
    <p:sldId id="256" r:id="rId19"/>
    <p:sldId id="308" r:id="rId20"/>
    <p:sldId id="402" r:id="rId22"/>
    <p:sldId id="303" r:id="rId23"/>
    <p:sldId id="378" r:id="rId24"/>
    <p:sldId id="334" r:id="rId25"/>
    <p:sldId id="403" r:id="rId26"/>
    <p:sldId id="333" r:id="rId27"/>
    <p:sldId id="348" r:id="rId28"/>
    <p:sldId id="338" r:id="rId29"/>
    <p:sldId id="339" r:id="rId30"/>
    <p:sldId id="340" r:id="rId31"/>
    <p:sldId id="341" r:id="rId32"/>
    <p:sldId id="342" r:id="rId33"/>
    <p:sldId id="343" r:id="rId34"/>
    <p:sldId id="345" r:id="rId35"/>
    <p:sldId id="371" r:id="rId36"/>
    <p:sldId id="363" r:id="rId37"/>
    <p:sldId id="361" r:id="rId38"/>
    <p:sldId id="350" r:id="rId39"/>
    <p:sldId id="349" r:id="rId40"/>
    <p:sldId id="404" r:id="rId41"/>
    <p:sldId id="429" r:id="rId42"/>
    <p:sldId id="430" r:id="rId43"/>
    <p:sldId id="431" r:id="rId44"/>
    <p:sldId id="432" r:id="rId45"/>
    <p:sldId id="433" r:id="rId46"/>
    <p:sldId id="434" r:id="rId47"/>
    <p:sldId id="435" r:id="rId48"/>
    <p:sldId id="436" r:id="rId49"/>
    <p:sldId id="437" r:id="rId50"/>
    <p:sldId id="438" r:id="rId51"/>
    <p:sldId id="439" r:id="rId52"/>
    <p:sldId id="405" r:id="rId53"/>
    <p:sldId id="426" r:id="rId54"/>
    <p:sldId id="265" r:id="rId55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1777F"/>
    <a:srgbClr val="B3B7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20" autoAdjust="0"/>
    <p:restoredTop sz="94679" autoAdjust="0"/>
  </p:normalViewPr>
  <p:slideViewPr>
    <p:cSldViewPr>
      <p:cViewPr varScale="1">
        <p:scale>
          <a:sx n="108" d="100"/>
          <a:sy n="108" d="100"/>
        </p:scale>
        <p:origin x="-1770" y="-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Master" Target="slideMasters/slideMaster8.xml"/><Relationship Id="rId8" Type="http://schemas.openxmlformats.org/officeDocument/2006/relationships/slideMaster" Target="slideMasters/slideMaster7.xml"/><Relationship Id="rId7" Type="http://schemas.openxmlformats.org/officeDocument/2006/relationships/slideMaster" Target="slideMasters/slideMaster6.xml"/><Relationship Id="rId6" Type="http://schemas.openxmlformats.org/officeDocument/2006/relationships/slideMaster" Target="slideMasters/slideMaster5.xml"/><Relationship Id="rId59" Type="http://schemas.openxmlformats.org/officeDocument/2006/relationships/tableStyles" Target="tableStyles.xml"/><Relationship Id="rId58" Type="http://schemas.openxmlformats.org/officeDocument/2006/relationships/viewProps" Target="viewProps.xml"/><Relationship Id="rId57" Type="http://schemas.openxmlformats.org/officeDocument/2006/relationships/presProps" Target="presProps.xml"/><Relationship Id="rId56" Type="http://schemas.openxmlformats.org/officeDocument/2006/relationships/handoutMaster" Target="handoutMasters/handoutMaster1.xml"/><Relationship Id="rId55" Type="http://schemas.openxmlformats.org/officeDocument/2006/relationships/slide" Target="slides/slide36.xml"/><Relationship Id="rId54" Type="http://schemas.openxmlformats.org/officeDocument/2006/relationships/slide" Target="slides/slide35.xml"/><Relationship Id="rId53" Type="http://schemas.openxmlformats.org/officeDocument/2006/relationships/slide" Target="slides/slide34.xml"/><Relationship Id="rId52" Type="http://schemas.openxmlformats.org/officeDocument/2006/relationships/slide" Target="slides/slide33.xml"/><Relationship Id="rId51" Type="http://schemas.openxmlformats.org/officeDocument/2006/relationships/slide" Target="slides/slide32.xml"/><Relationship Id="rId50" Type="http://schemas.openxmlformats.org/officeDocument/2006/relationships/slide" Target="slides/slide31.xml"/><Relationship Id="rId5" Type="http://schemas.openxmlformats.org/officeDocument/2006/relationships/slideMaster" Target="slideMasters/slideMaster4.xml"/><Relationship Id="rId49" Type="http://schemas.openxmlformats.org/officeDocument/2006/relationships/slide" Target="slides/slide30.xml"/><Relationship Id="rId48" Type="http://schemas.openxmlformats.org/officeDocument/2006/relationships/slide" Target="slides/slide29.xml"/><Relationship Id="rId47" Type="http://schemas.openxmlformats.org/officeDocument/2006/relationships/slide" Target="slides/slide28.xml"/><Relationship Id="rId46" Type="http://schemas.openxmlformats.org/officeDocument/2006/relationships/slide" Target="slides/slide27.xml"/><Relationship Id="rId45" Type="http://schemas.openxmlformats.org/officeDocument/2006/relationships/slide" Target="slides/slide26.xml"/><Relationship Id="rId44" Type="http://schemas.openxmlformats.org/officeDocument/2006/relationships/slide" Target="slides/slide25.xml"/><Relationship Id="rId43" Type="http://schemas.openxmlformats.org/officeDocument/2006/relationships/slide" Target="slides/slide24.xml"/><Relationship Id="rId42" Type="http://schemas.openxmlformats.org/officeDocument/2006/relationships/slide" Target="slides/slide23.xml"/><Relationship Id="rId41" Type="http://schemas.openxmlformats.org/officeDocument/2006/relationships/slide" Target="slides/slide22.xml"/><Relationship Id="rId40" Type="http://schemas.openxmlformats.org/officeDocument/2006/relationships/slide" Target="slides/slide21.xml"/><Relationship Id="rId4" Type="http://schemas.openxmlformats.org/officeDocument/2006/relationships/slideMaster" Target="slideMasters/slideMaster3.xml"/><Relationship Id="rId39" Type="http://schemas.openxmlformats.org/officeDocument/2006/relationships/slide" Target="slides/slide20.xml"/><Relationship Id="rId38" Type="http://schemas.openxmlformats.org/officeDocument/2006/relationships/slide" Target="slides/slide19.xml"/><Relationship Id="rId37" Type="http://schemas.openxmlformats.org/officeDocument/2006/relationships/slide" Target="slides/slide18.xml"/><Relationship Id="rId36" Type="http://schemas.openxmlformats.org/officeDocument/2006/relationships/slide" Target="slides/slide17.xml"/><Relationship Id="rId35" Type="http://schemas.openxmlformats.org/officeDocument/2006/relationships/slide" Target="slides/slide16.xml"/><Relationship Id="rId34" Type="http://schemas.openxmlformats.org/officeDocument/2006/relationships/slide" Target="slides/slide15.xml"/><Relationship Id="rId33" Type="http://schemas.openxmlformats.org/officeDocument/2006/relationships/slide" Target="slides/slide14.xml"/><Relationship Id="rId32" Type="http://schemas.openxmlformats.org/officeDocument/2006/relationships/slide" Target="slides/slide13.xml"/><Relationship Id="rId31" Type="http://schemas.openxmlformats.org/officeDocument/2006/relationships/slide" Target="slides/slide12.xml"/><Relationship Id="rId30" Type="http://schemas.openxmlformats.org/officeDocument/2006/relationships/slide" Target="slides/slide11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10.xml"/><Relationship Id="rId28" Type="http://schemas.openxmlformats.org/officeDocument/2006/relationships/slide" Target="slides/slide9.xml"/><Relationship Id="rId27" Type="http://schemas.openxmlformats.org/officeDocument/2006/relationships/slide" Target="slides/slide8.xml"/><Relationship Id="rId26" Type="http://schemas.openxmlformats.org/officeDocument/2006/relationships/slide" Target="slides/slide7.xml"/><Relationship Id="rId25" Type="http://schemas.openxmlformats.org/officeDocument/2006/relationships/slide" Target="slides/slide6.xml"/><Relationship Id="rId24" Type="http://schemas.openxmlformats.org/officeDocument/2006/relationships/slide" Target="slides/slide5.xml"/><Relationship Id="rId23" Type="http://schemas.openxmlformats.org/officeDocument/2006/relationships/slide" Target="slides/slide4.xml"/><Relationship Id="rId22" Type="http://schemas.openxmlformats.org/officeDocument/2006/relationships/slide" Target="slides/slide3.xml"/><Relationship Id="rId21" Type="http://schemas.openxmlformats.org/officeDocument/2006/relationships/notesMaster" Target="notesMasters/notesMaster1.xml"/><Relationship Id="rId20" Type="http://schemas.openxmlformats.org/officeDocument/2006/relationships/slide" Target="slides/slide2.xml"/><Relationship Id="rId2" Type="http://schemas.openxmlformats.org/officeDocument/2006/relationships/theme" Target="theme/theme1.xml"/><Relationship Id="rId19" Type="http://schemas.openxmlformats.org/officeDocument/2006/relationships/slide" Target="slides/slide1.xml"/><Relationship Id="rId18" Type="http://schemas.openxmlformats.org/officeDocument/2006/relationships/slideMaster" Target="slideMasters/slideMaster17.xml"/><Relationship Id="rId17" Type="http://schemas.openxmlformats.org/officeDocument/2006/relationships/slideMaster" Target="slideMasters/slideMaster16.xml"/><Relationship Id="rId16" Type="http://schemas.openxmlformats.org/officeDocument/2006/relationships/slideMaster" Target="slideMasters/slideMaster15.xml"/><Relationship Id="rId15" Type="http://schemas.openxmlformats.org/officeDocument/2006/relationships/slideMaster" Target="slideMasters/slideMaster14.xml"/><Relationship Id="rId14" Type="http://schemas.openxmlformats.org/officeDocument/2006/relationships/slideMaster" Target="slideMasters/slideMaster13.xml"/><Relationship Id="rId13" Type="http://schemas.openxmlformats.org/officeDocument/2006/relationships/slideMaster" Target="slideMasters/slideMaster12.xml"/><Relationship Id="rId12" Type="http://schemas.openxmlformats.org/officeDocument/2006/relationships/slideMaster" Target="slideMasters/slideMaster11.xml"/><Relationship Id="rId11" Type="http://schemas.openxmlformats.org/officeDocument/2006/relationships/slideMaster" Target="slideMasters/slideMaster10.xml"/><Relationship Id="rId10" Type="http://schemas.openxmlformats.org/officeDocument/2006/relationships/slideMaster" Target="slideMasters/slideMaster9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wang\Desktop\&#32479;&#35745;\&#32452;&#20250;&#65288;2017.3.14&#65289;\developer_topic.xls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wang\Desktop\&#32479;&#35745;\&#32452;&#20250;&#65288;2017.3.14&#65289;\developer_topic.xls" TargetMode="External"/></Relationships>
</file>

<file path=ppt/charts/_rels/chart3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oleObject" Target="file:///C:\Users\wang\Desktop\&#32479;&#35745;&#32467;&#26524;\&#24773;&#24863;&#20998;&#26512;\58343&#26465;App&#25551;&#36848;\&#32479;&#35745;&#32467;&#26524;.xls" TargetMode="External"/></Relationships>
</file>

<file path=ppt/charts/_rels/chart4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oleObject" Target="file:///C:\Users\wang\Desktop\&#32479;&#35745;&#32467;&#26524;\&#24773;&#24863;&#20998;&#26512;\58343&#26465;App&#25551;&#36848;\&#32479;&#35745;&#32467;&#26524;.xls" TargetMode="External"/></Relationships>
</file>

<file path=ppt/charts/_rels/chart5.xml.rels><?xml version="1.0" encoding="UTF-8" standalone="yes"?>
<Relationships xmlns="http://schemas.openxmlformats.org/package/2006/relationships"><Relationship Id="rId3" Type="http://schemas.microsoft.com/office/2011/relationships/chartColorStyle" Target="colors3.xml"/><Relationship Id="rId2" Type="http://schemas.microsoft.com/office/2011/relationships/chartStyle" Target="style3.xml"/><Relationship Id="rId1" Type="http://schemas.openxmlformats.org/officeDocument/2006/relationships/oleObject" Target="file:///C:\Users\wang\Desktop\sentence&#19981;&#21516;&#20301;&#32622;&#30340;&#24773;&#24863;&#20540;.xls" TargetMode="External"/></Relationships>
</file>

<file path=ppt/charts/_rels/chart6.xml.rels><?xml version="1.0" encoding="UTF-8" standalone="yes"?>
<Relationships xmlns="http://schemas.openxmlformats.org/package/2006/relationships"><Relationship Id="rId3" Type="http://schemas.microsoft.com/office/2011/relationships/chartColorStyle" Target="colors4.xml"/><Relationship Id="rId2" Type="http://schemas.microsoft.com/office/2011/relationships/chartStyle" Target="style4.xml"/><Relationship Id="rId1" Type="http://schemas.openxmlformats.org/officeDocument/2006/relationships/oleObject" Target="file:///C:\Users\wang\Desktop\sentence&#19981;&#21516;&#20301;&#32622;&#30340;&#24773;&#24863;&#20540;.xls" TargetMode="External"/></Relationships>
</file>

<file path=ppt/charts/_rels/chart7.xml.rels><?xml version="1.0" encoding="UTF-8" standalone="yes"?>
<Relationships xmlns="http://schemas.openxmlformats.org/package/2006/relationships"><Relationship Id="rId3" Type="http://schemas.microsoft.com/office/2011/relationships/chartColorStyle" Target="colors5.xml"/><Relationship Id="rId2" Type="http://schemas.microsoft.com/office/2011/relationships/chartStyle" Target="style5.xml"/><Relationship Id="rId1" Type="http://schemas.openxmlformats.org/officeDocument/2006/relationships/oleObject" Target="file:///C:\Users\wang\Desktop\&#21477;&#23376;&#20013;&#30340;&#27169;&#24335;.xls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marker"/>
        <c:varyColors val="0"/>
        <c:ser>
          <c:idx val="0"/>
          <c:order val="0"/>
          <c:spPr>
            <a:ln w="19050" cap="rnd" cmpd="sng" algn="ctr">
              <a:noFill/>
              <a:prstDash val="solid"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 cap="flat" cmpd="sng" algn="ctr">
                <a:solidFill>
                  <a:schemeClr val="accent1"/>
                </a:solidFill>
                <a:prstDash val="solid"/>
                <a:round/>
              </a:ln>
              <a:effectLst/>
            </c:spPr>
          </c:marker>
          <c:dLbls>
            <c:delete val="1"/>
          </c:dLbls>
          <c:xVal>
            <c:numRef>
              <c:f>[developer_topic.xls]Sheet1!$B$2:$B$10</c:f>
              <c:numCache>
                <c:formatCode>General</c:formatCode>
                <c:ptCount val="9"/>
                <c:pt idx="0">
                  <c:v>26</c:v>
                </c:pt>
                <c:pt idx="1">
                  <c:v>84</c:v>
                </c:pt>
                <c:pt idx="2">
                  <c:v>105</c:v>
                </c:pt>
                <c:pt idx="3">
                  <c:v>138</c:v>
                </c:pt>
                <c:pt idx="4">
                  <c:v>148</c:v>
                </c:pt>
                <c:pt idx="5">
                  <c:v>155</c:v>
                </c:pt>
                <c:pt idx="6">
                  <c:v>171</c:v>
                </c:pt>
                <c:pt idx="7">
                  <c:v>173</c:v>
                </c:pt>
                <c:pt idx="8">
                  <c:v>184</c:v>
                </c:pt>
              </c:numCache>
            </c:numRef>
          </c:xVal>
          <c:yVal>
            <c:numRef>
              <c:f>[developer_topic.xls]Sheet1!$C$2:$C$10</c:f>
              <c:numCache>
                <c:formatCode>General</c:formatCode>
                <c:ptCount val="9"/>
                <c:pt idx="0">
                  <c:v>1457.53336405845</c:v>
                </c:pt>
                <c:pt idx="1">
                  <c:v>563.067292222612</c:v>
                </c:pt>
                <c:pt idx="2">
                  <c:v>433.353594821748</c:v>
                </c:pt>
                <c:pt idx="3">
                  <c:v>1013.4937171644</c:v>
                </c:pt>
                <c:pt idx="4">
                  <c:v>1464.94142932579</c:v>
                </c:pt>
                <c:pt idx="5">
                  <c:v>2035.72081427478</c:v>
                </c:pt>
                <c:pt idx="6">
                  <c:v>458.649783987287</c:v>
                </c:pt>
                <c:pt idx="7">
                  <c:v>2535.04068848903</c:v>
                </c:pt>
                <c:pt idx="8">
                  <c:v>434.250035658049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952753988"/>
        <c:axId val="698178071"/>
      </c:scatterChart>
      <c:valAx>
        <c:axId val="95275398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prstDash val="solid"/>
              <a:round/>
            </a:ln>
            <a:effectLst/>
          </c:spPr>
        </c:majorGridlines>
        <c:title>
          <c:tx>
            <c:rich>
              <a:bodyPr rot="0" spcFirstLastPara="0" vertOverflow="ellipsis" vert="horz" wrap="square" anchor="ctr" anchorCtr="1"/>
              <a:lstStyle/>
              <a:p>
                <a:pPr defTabSz="914400">
                  <a:defRPr lang="zh-CN" sz="1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/>
                  <a:t>topic</a:t>
                </a:r>
                <a:endParaRPr lang="en-US" altLang="zh-CN"/>
              </a:p>
            </c:rich>
          </c:tx>
          <c:layout/>
          <c:overlay val="0"/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prstDash val="solid"/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698178071"/>
        <c:crosses val="autoZero"/>
        <c:crossBetween val="midCat"/>
      </c:valAx>
      <c:valAx>
        <c:axId val="69817807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prstDash val="solid"/>
              <a:round/>
            </a:ln>
            <a:effectLst/>
          </c:spPr>
        </c:majorGridlines>
        <c:title>
          <c:tx>
            <c:rich>
              <a:bodyPr rot="-5400000" spcFirstLastPara="0" vertOverflow="ellipsis" vert="horz" wrap="square" anchor="ctr" anchorCtr="1"/>
              <a:lstStyle/>
              <a:p>
                <a:pPr defTabSz="914400">
                  <a:defRPr lang="zh-CN" sz="1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/>
                  <a:t>strength</a:t>
                </a:r>
                <a:endParaRPr lang="en-US" altLang="zh-CN"/>
              </a:p>
            </c:rich>
          </c:tx>
          <c:layout/>
          <c:overlay val="0"/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prstDash val="solid"/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95275398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prstDash val="solid"/>
      <a:round/>
    </a:ln>
    <a:effectLst/>
  </c:spPr>
  <c:txPr>
    <a:bodyPr wrap="square"/>
    <a:lstStyle/>
    <a:p>
      <a:pPr>
        <a:defRPr lang="zh-CN"/>
      </a:pPr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>
        <c:manualLayout>
          <c:xMode val="edge"/>
          <c:yMode val="edge"/>
          <c:x val="0.119266055045872"/>
          <c:y val="0.0208333333333333"/>
        </c:manualLayout>
      </c:layout>
      <c:overlay val="0"/>
      <c:spPr>
        <a:noFill/>
        <a:ln>
          <a:noFill/>
        </a:ln>
        <a:effectLst/>
      </c:spPr>
      <c:tx>
        <c:rich>
          <a:bodyPr/>
          <a:lstStyle/>
          <a:p>
            <a:pPr>
              <a:defRPr/>
            </a:pPr>
          </a:p>
        </c:rich>
      </c:tx>
    </c:title>
    <c:autoTitleDeleted val="0"/>
    <c:plotArea>
      <c:layout>
        <c:manualLayout>
          <c:layoutTarget val="inner"/>
          <c:xMode val="edge"/>
          <c:yMode val="edge"/>
          <c:x val="0.15799277175424"/>
          <c:y val="0.177083333333333"/>
          <c:w val="0.781331665276619"/>
          <c:h val="0.614212962962963"/>
        </c:manualLayout>
      </c:layout>
      <c:scatterChart>
        <c:scatterStyle val="marker"/>
        <c:varyColors val="0"/>
        <c:ser>
          <c:idx val="0"/>
          <c:order val="0"/>
          <c:spPr>
            <a:ln w="19050" cap="rnd" cmpd="sng" algn="ctr">
              <a:noFill/>
              <a:prstDash val="solid"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 cap="flat" cmpd="sng" algn="ctr">
                <a:solidFill>
                  <a:schemeClr val="accent1"/>
                </a:solidFill>
                <a:prstDash val="solid"/>
                <a:round/>
              </a:ln>
              <a:effectLst/>
            </c:spPr>
          </c:marker>
          <c:dLbls>
            <c:delete val="1"/>
          </c:dLbls>
          <c:xVal>
            <c:numRef>
              <c:f>[developer_topic.xls]Sheet1!$B$11:$B$35</c:f>
              <c:numCache>
                <c:formatCode>General</c:formatCode>
                <c:ptCount val="25"/>
                <c:pt idx="0">
                  <c:v>3</c:v>
                </c:pt>
                <c:pt idx="1">
                  <c:v>12</c:v>
                </c:pt>
                <c:pt idx="2">
                  <c:v>15</c:v>
                </c:pt>
                <c:pt idx="3">
                  <c:v>19</c:v>
                </c:pt>
                <c:pt idx="4">
                  <c:v>26</c:v>
                </c:pt>
                <c:pt idx="5">
                  <c:v>28</c:v>
                </c:pt>
                <c:pt idx="6">
                  <c:v>38</c:v>
                </c:pt>
                <c:pt idx="7">
                  <c:v>63</c:v>
                </c:pt>
                <c:pt idx="8">
                  <c:v>76</c:v>
                </c:pt>
                <c:pt idx="9">
                  <c:v>87</c:v>
                </c:pt>
                <c:pt idx="10">
                  <c:v>88</c:v>
                </c:pt>
                <c:pt idx="11">
                  <c:v>91</c:v>
                </c:pt>
                <c:pt idx="12">
                  <c:v>119</c:v>
                </c:pt>
                <c:pt idx="13">
                  <c:v>125</c:v>
                </c:pt>
                <c:pt idx="14">
                  <c:v>146</c:v>
                </c:pt>
                <c:pt idx="15">
                  <c:v>149</c:v>
                </c:pt>
                <c:pt idx="16">
                  <c:v>159</c:v>
                </c:pt>
                <c:pt idx="17">
                  <c:v>173</c:v>
                </c:pt>
                <c:pt idx="18">
                  <c:v>177</c:v>
                </c:pt>
                <c:pt idx="19">
                  <c:v>181</c:v>
                </c:pt>
                <c:pt idx="20">
                  <c:v>184</c:v>
                </c:pt>
                <c:pt idx="21">
                  <c:v>191</c:v>
                </c:pt>
                <c:pt idx="22">
                  <c:v>199</c:v>
                </c:pt>
                <c:pt idx="23">
                  <c:v>211</c:v>
                </c:pt>
                <c:pt idx="24">
                  <c:v>240</c:v>
                </c:pt>
              </c:numCache>
            </c:numRef>
          </c:xVal>
          <c:yVal>
            <c:numRef>
              <c:f>[developer_topic.xls]Sheet1!$C$11:$C$35</c:f>
              <c:numCache>
                <c:formatCode>General</c:formatCode>
                <c:ptCount val="25"/>
                <c:pt idx="0">
                  <c:v>1065.13112197142</c:v>
                </c:pt>
                <c:pt idx="1">
                  <c:v>1524.78628576554</c:v>
                </c:pt>
                <c:pt idx="2">
                  <c:v>1688.48806660201</c:v>
                </c:pt>
                <c:pt idx="3">
                  <c:v>844.630628607421</c:v>
                </c:pt>
                <c:pt idx="4">
                  <c:v>877.693784196887</c:v>
                </c:pt>
                <c:pt idx="5">
                  <c:v>937.263528621888</c:v>
                </c:pt>
                <c:pt idx="6">
                  <c:v>1392.05829442299</c:v>
                </c:pt>
                <c:pt idx="7">
                  <c:v>10444.5873214199</c:v>
                </c:pt>
                <c:pt idx="8">
                  <c:v>917.641892238025</c:v>
                </c:pt>
                <c:pt idx="9">
                  <c:v>828.347273386487</c:v>
                </c:pt>
                <c:pt idx="10">
                  <c:v>1054.70877998649</c:v>
                </c:pt>
                <c:pt idx="11">
                  <c:v>3184.74227512339</c:v>
                </c:pt>
                <c:pt idx="12">
                  <c:v>1049.06585516999</c:v>
                </c:pt>
                <c:pt idx="13">
                  <c:v>22699.3925256322</c:v>
                </c:pt>
                <c:pt idx="14">
                  <c:v>4134.0082515782</c:v>
                </c:pt>
                <c:pt idx="15">
                  <c:v>1077.26016471153</c:v>
                </c:pt>
                <c:pt idx="16">
                  <c:v>845.215608216263</c:v>
                </c:pt>
                <c:pt idx="17">
                  <c:v>3036.5939648429</c:v>
                </c:pt>
                <c:pt idx="18">
                  <c:v>994.154148934779</c:v>
                </c:pt>
                <c:pt idx="19">
                  <c:v>2476.3805842435</c:v>
                </c:pt>
                <c:pt idx="20">
                  <c:v>848.475040791796</c:v>
                </c:pt>
                <c:pt idx="21">
                  <c:v>1653.3319109795</c:v>
                </c:pt>
                <c:pt idx="22">
                  <c:v>897.954372029023</c:v>
                </c:pt>
                <c:pt idx="23">
                  <c:v>830.583304579676</c:v>
                </c:pt>
                <c:pt idx="24">
                  <c:v>4083.96266296607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48247166"/>
        <c:axId val="685909599"/>
      </c:scatterChart>
      <c:valAx>
        <c:axId val="54824716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prstDash val="solid"/>
              <a:round/>
            </a:ln>
            <a:effectLst/>
          </c:spPr>
        </c:majorGridlines>
        <c:title>
          <c:tx>
            <c:rich>
              <a:bodyPr rot="0" spcFirstLastPara="0" vertOverflow="ellipsis" vert="horz" wrap="square" anchor="ctr" anchorCtr="1"/>
              <a:lstStyle/>
              <a:p>
                <a:pPr defTabSz="914400">
                  <a:defRPr lang="zh-CN" sz="1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/>
                  <a:t>topic</a:t>
                </a:r>
                <a:endParaRPr lang="en-US" altLang="zh-CN"/>
              </a:p>
            </c:rich>
          </c:tx>
          <c:layout/>
          <c:overlay val="0"/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prstDash val="solid"/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685909599"/>
        <c:crosses val="autoZero"/>
        <c:crossBetween val="midCat"/>
      </c:valAx>
      <c:valAx>
        <c:axId val="68590959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prstDash val="solid"/>
              <a:round/>
            </a:ln>
            <a:effectLst/>
          </c:spPr>
        </c:majorGridlines>
        <c:title>
          <c:tx>
            <c:rich>
              <a:bodyPr rot="-5400000" spcFirstLastPara="0" vertOverflow="ellipsis" vert="horz" wrap="square" anchor="ctr" anchorCtr="1"/>
              <a:lstStyle/>
              <a:p>
                <a:pPr defTabSz="914400">
                  <a:defRPr lang="zh-CN"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1000" b="0" i="0" u="none" strike="noStrike" baseline="0">
                    <a:solidFill>
                      <a:srgbClr val="000000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strength</a:t>
                </a:r>
                <a:endParaRPr lang="en-US" altLang="zh-CN" sz="1000" b="0" i="0" u="none" strike="noStrike" baseline="0">
                  <a:solidFill>
                    <a:srgbClr val="000000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prstDash val="solid"/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54824716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prstDash val="solid"/>
      <a:round/>
    </a:ln>
    <a:effectLst/>
  </c:spPr>
  <c:txPr>
    <a:bodyPr wrap="square"/>
    <a:lstStyle/>
    <a:p>
      <a:pPr>
        <a:defRPr lang="zh-CN"/>
      </a:pPr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spPr/>
          <c:explosion val="0"/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tint val="50000"/>
                      <a:satMod val="300000"/>
                    </a:schemeClr>
                  </a:gs>
                  <a:gs pos="35000">
                    <a:schemeClr val="accent1">
                      <a:tint val="37000"/>
                      <a:satMod val="300000"/>
                    </a:schemeClr>
                  </a:gs>
                  <a:gs pos="100000">
                    <a:schemeClr val="accent1">
                      <a:tint val="15000"/>
                      <a:satMod val="350000"/>
                    </a:schemeClr>
                  </a:gs>
                </a:gsLst>
                <a:lin ang="16200000" scaled="1"/>
              </a:gradFill>
              <a:ln w="9525" cap="flat" cmpd="sng" algn="ctr">
                <a:solidFill>
                  <a:schemeClr val="accent1">
                    <a:shade val="95000"/>
                  </a:schemeClr>
                </a:solidFill>
                <a:round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c:spPr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tint val="50000"/>
                      <a:satMod val="300000"/>
                    </a:schemeClr>
                  </a:gs>
                  <a:gs pos="35000">
                    <a:schemeClr val="accent2">
                      <a:tint val="37000"/>
                      <a:satMod val="300000"/>
                    </a:schemeClr>
                  </a:gs>
                  <a:gs pos="100000">
                    <a:schemeClr val="accent2">
                      <a:tint val="15000"/>
                      <a:satMod val="350000"/>
                    </a:schemeClr>
                  </a:gs>
                </a:gsLst>
                <a:lin ang="16200000" scaled="1"/>
              </a:gradFill>
              <a:ln w="9525" cap="flat" cmpd="sng" algn="ctr">
                <a:solidFill>
                  <a:schemeClr val="accent2">
                    <a:shade val="95000"/>
                  </a:schemeClr>
                </a:solidFill>
                <a:round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c:spPr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tint val="50000"/>
                      <a:satMod val="300000"/>
                    </a:schemeClr>
                  </a:gs>
                  <a:gs pos="35000">
                    <a:schemeClr val="accent3">
                      <a:tint val="37000"/>
                      <a:satMod val="300000"/>
                    </a:schemeClr>
                  </a:gs>
                  <a:gs pos="100000">
                    <a:schemeClr val="accent3">
                      <a:tint val="15000"/>
                      <a:satMod val="350000"/>
                    </a:schemeClr>
                  </a:gs>
                </a:gsLst>
                <a:lin ang="16200000" scaled="1"/>
              </a:gradFill>
              <a:ln w="9525" cap="flat" cmpd="sng" algn="ctr">
                <a:solidFill>
                  <a:schemeClr val="accent3">
                    <a:shade val="95000"/>
                  </a:schemeClr>
                </a:solidFill>
                <a:round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c:spPr>
          </c:dPt>
          <c:dPt>
            <c:idx val="3"/>
            <c:bubble3D val="0"/>
            <c:spPr>
              <a:gradFill rotWithShape="1">
                <a:gsLst>
                  <a:gs pos="0">
                    <a:schemeClr val="accent4">
                      <a:tint val="50000"/>
                      <a:satMod val="300000"/>
                    </a:schemeClr>
                  </a:gs>
                  <a:gs pos="35000">
                    <a:schemeClr val="accent4">
                      <a:tint val="37000"/>
                      <a:satMod val="300000"/>
                    </a:schemeClr>
                  </a:gs>
                  <a:gs pos="100000">
                    <a:schemeClr val="accent4">
                      <a:tint val="15000"/>
                      <a:satMod val="350000"/>
                    </a:schemeClr>
                  </a:gs>
                </a:gsLst>
                <a:lin ang="16200000" scaled="1"/>
              </a:gradFill>
              <a:ln w="9525" cap="flat" cmpd="sng" algn="ctr">
                <a:solidFill>
                  <a:schemeClr val="accent4">
                    <a:shade val="95000"/>
                  </a:schemeClr>
                </a:solidFill>
                <a:round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c:spPr>
          </c:dPt>
          <c:dLbls>
            <c:dLbl>
              <c:idx val="0"/>
              <c:layout>
                <c:manualLayout>
                  <c:x val="-0.0149961214861675"/>
                  <c:y val="-0.0287348828474908"/>
                </c:manualLayout>
              </c:layout>
              <c:numFmt formatCode="General" sourceLinked="1"/>
              <c:spPr>
                <a:noFill/>
                <a:ln>
                  <a:noFill/>
                </a:ln>
                <a:effectLst/>
              </c:spPr>
              <c:txPr>
                <a:bodyPr rot="0" spcFirstLastPara="0" vertOverflow="ellipsis" vert="horz" wrap="square" lIns="38100" tIns="19050" rIns="38100" bIns="19050" anchor="ctr" anchorCtr="1"/>
                <a:lstStyle/>
                <a:p>
                  <a:pPr>
                    <a:defRPr lang="zh-CN" sz="12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</a:p>
              </c:txPr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layout>
                <c:manualLayout>
                  <c:x val="0.0119345394193094"/>
                  <c:y val="-0.00504951274109048"/>
                </c:manualLayout>
              </c:layout>
              <c:numFmt formatCode="General" sourceLinked="1"/>
              <c:spPr>
                <a:noFill/>
                <a:ln>
                  <a:noFill/>
                </a:ln>
                <a:effectLst/>
              </c:spPr>
              <c:txPr>
                <a:bodyPr rot="0" spcFirstLastPara="0" vertOverflow="ellipsis" vert="horz" wrap="square" lIns="38100" tIns="19050" rIns="38100" bIns="19050" anchor="ctr" anchorCtr="1"/>
                <a:lstStyle/>
                <a:p>
                  <a:pPr>
                    <a:defRPr lang="zh-CN" sz="12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</a:p>
              </c:txPr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3"/>
              <c:layout>
                <c:manualLayout>
                  <c:x val="0.015201584280838"/>
                  <c:y val="0.0020237271978449"/>
                </c:manualLayout>
              </c:layout>
              <c:numFmt formatCode="General" sourceLinked="1"/>
              <c:spPr>
                <a:noFill/>
                <a:ln>
                  <a:noFill/>
                </a:ln>
                <a:effectLst/>
              </c:spPr>
              <c:txPr>
                <a:bodyPr rot="0" spcFirstLastPara="0" vertOverflow="ellipsis" vert="horz" wrap="square" lIns="38100" tIns="19050" rIns="38100" bIns="19050" anchor="ctr" anchorCtr="1"/>
                <a:lstStyle/>
                <a:p>
                  <a:pPr>
                    <a:defRPr lang="zh-CN" sz="12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</a:p>
              </c:txPr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bestFit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[统计结果.xls]app描述统计!$B$13:$B$16</c:f>
              <c:strCache>
                <c:ptCount val="4"/>
                <c:pt idx="0">
                  <c:v>积极&amp;主观</c:v>
                </c:pt>
                <c:pt idx="1">
                  <c:v>积极&amp;客观</c:v>
                </c:pt>
                <c:pt idx="2">
                  <c:v>消极&amp;主观</c:v>
                </c:pt>
                <c:pt idx="3">
                  <c:v>消极&amp;客观</c:v>
                </c:pt>
              </c:strCache>
            </c:strRef>
          </c:cat>
          <c:val>
            <c:numRef>
              <c:f>[统计结果.xls]app描述统计!$C$13:$C$16</c:f>
              <c:numCache>
                <c:formatCode>General</c:formatCode>
                <c:ptCount val="4"/>
                <c:pt idx="0">
                  <c:v>24573</c:v>
                </c:pt>
                <c:pt idx="1">
                  <c:v>28626</c:v>
                </c:pt>
                <c:pt idx="2">
                  <c:v>1816</c:v>
                </c:pt>
                <c:pt idx="3">
                  <c:v>3328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zh-CN" sz="900" b="0" i="0" u="none" strike="noStrike" kern="1200" baseline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spPr/>
          <c:explosion val="0"/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tint val="50000"/>
                      <a:satMod val="300000"/>
                    </a:schemeClr>
                  </a:gs>
                  <a:gs pos="35000">
                    <a:schemeClr val="accent1">
                      <a:tint val="37000"/>
                      <a:satMod val="300000"/>
                    </a:schemeClr>
                  </a:gs>
                  <a:gs pos="100000">
                    <a:schemeClr val="accent1">
                      <a:tint val="15000"/>
                      <a:satMod val="350000"/>
                    </a:schemeClr>
                  </a:gs>
                </a:gsLst>
                <a:lin ang="16200000" scaled="1"/>
              </a:gradFill>
              <a:ln w="9525" cap="flat" cmpd="sng" algn="ctr">
                <a:solidFill>
                  <a:schemeClr val="accent1">
                    <a:shade val="95000"/>
                  </a:schemeClr>
                </a:solidFill>
                <a:round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c:spPr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tint val="50000"/>
                      <a:satMod val="300000"/>
                    </a:schemeClr>
                  </a:gs>
                  <a:gs pos="35000">
                    <a:schemeClr val="accent2">
                      <a:tint val="37000"/>
                      <a:satMod val="300000"/>
                    </a:schemeClr>
                  </a:gs>
                  <a:gs pos="100000">
                    <a:schemeClr val="accent2">
                      <a:tint val="15000"/>
                      <a:satMod val="350000"/>
                    </a:schemeClr>
                  </a:gs>
                </a:gsLst>
                <a:lin ang="16200000" scaled="1"/>
              </a:gradFill>
              <a:ln w="9525" cap="flat" cmpd="sng" algn="ctr">
                <a:solidFill>
                  <a:schemeClr val="accent2">
                    <a:shade val="95000"/>
                  </a:schemeClr>
                </a:solidFill>
                <a:round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c:spPr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tint val="50000"/>
                      <a:satMod val="300000"/>
                    </a:schemeClr>
                  </a:gs>
                  <a:gs pos="35000">
                    <a:schemeClr val="accent3">
                      <a:tint val="37000"/>
                      <a:satMod val="300000"/>
                    </a:schemeClr>
                  </a:gs>
                  <a:gs pos="100000">
                    <a:schemeClr val="accent3">
                      <a:tint val="15000"/>
                      <a:satMod val="350000"/>
                    </a:schemeClr>
                  </a:gs>
                </a:gsLst>
                <a:lin ang="16200000" scaled="1"/>
              </a:gradFill>
              <a:ln w="9525" cap="flat" cmpd="sng" algn="ctr">
                <a:solidFill>
                  <a:schemeClr val="accent3">
                    <a:shade val="95000"/>
                  </a:schemeClr>
                </a:solidFill>
                <a:round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c:spPr>
          </c:dPt>
          <c:dPt>
            <c:idx val="3"/>
            <c:bubble3D val="0"/>
            <c:spPr>
              <a:gradFill rotWithShape="1">
                <a:gsLst>
                  <a:gs pos="0">
                    <a:schemeClr val="accent4">
                      <a:tint val="50000"/>
                      <a:satMod val="300000"/>
                    </a:schemeClr>
                  </a:gs>
                  <a:gs pos="35000">
                    <a:schemeClr val="accent4">
                      <a:tint val="37000"/>
                      <a:satMod val="300000"/>
                    </a:schemeClr>
                  </a:gs>
                  <a:gs pos="100000">
                    <a:schemeClr val="accent4">
                      <a:tint val="15000"/>
                      <a:satMod val="350000"/>
                    </a:schemeClr>
                  </a:gs>
                </a:gsLst>
                <a:lin ang="16200000" scaled="1"/>
              </a:gradFill>
              <a:ln w="9525" cap="flat" cmpd="sng" algn="ctr">
                <a:solidFill>
                  <a:schemeClr val="accent4">
                    <a:shade val="95000"/>
                  </a:schemeClr>
                </a:solidFill>
                <a:round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c:spPr>
          </c:dPt>
          <c:dLbls>
            <c:dLbl>
              <c:idx val="0"/>
              <c:layout>
                <c:manualLayout>
                  <c:x val="0.00221297615379146"/>
                  <c:y val="0.0485906308879722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layout>
                <c:manualLayout>
                  <c:x val="-0.0488135754633006"/>
                  <c:y val="-0.0732308947725299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3"/>
              <c:layout>
                <c:manualLayout>
                  <c:x val="0.00995239338584993"/>
                  <c:y val="0.026727327187966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9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bestFit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[统计结果.xls]app句子级别统计!$C$7:$C$10</c:f>
              <c:strCache>
                <c:ptCount val="4"/>
                <c:pt idx="0">
                  <c:v>积极&amp;主观</c:v>
                </c:pt>
                <c:pt idx="1">
                  <c:v>积极&amp;客观</c:v>
                </c:pt>
                <c:pt idx="2">
                  <c:v>消极&amp;主观</c:v>
                </c:pt>
                <c:pt idx="3">
                  <c:v>消极&amp;客观</c:v>
                </c:pt>
              </c:strCache>
            </c:strRef>
          </c:cat>
          <c:val>
            <c:numRef>
              <c:f>[统计结果.xls]app句子级别统计!$D$7:$D$10</c:f>
              <c:numCache>
                <c:formatCode>General</c:formatCode>
                <c:ptCount val="4"/>
                <c:pt idx="0">
                  <c:v>109065</c:v>
                </c:pt>
                <c:pt idx="1">
                  <c:v>319549</c:v>
                </c:pt>
                <c:pt idx="2">
                  <c:v>12579</c:v>
                </c:pt>
                <c:pt idx="3">
                  <c:v>26489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zh-CN" sz="900" b="0" i="0" u="none" strike="noStrike" kern="1200" baseline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marker"/>
        <c:varyColors val="0"/>
        <c:ser>
          <c:idx val="0"/>
          <c:order val="0"/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Lbls>
            <c:delete val="1"/>
          </c:dLbls>
          <c:xVal>
            <c:numRef>
              <c:f>[sentence不同位置的情感值.xls]精炼数据!$A$2:$A$51</c:f>
              <c:numCache>
                <c:formatCode>General</c:formatCode>
                <c:ptCount val="5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</c:numCache>
            </c:numRef>
          </c:xVal>
          <c:yVal>
            <c:numRef>
              <c:f>[sentence不同位置的情感值.xls]精炼数据!$B$2:$B$51</c:f>
              <c:numCache>
                <c:formatCode>General</c:formatCode>
                <c:ptCount val="50"/>
                <c:pt idx="0">
                  <c:v>0.1383252826</c:v>
                </c:pt>
                <c:pt idx="1">
                  <c:v>0.1415317349</c:v>
                </c:pt>
                <c:pt idx="2">
                  <c:v>0.1371763953</c:v>
                </c:pt>
                <c:pt idx="3">
                  <c:v>0.1342718908</c:v>
                </c:pt>
                <c:pt idx="4">
                  <c:v>0.1236186535</c:v>
                </c:pt>
                <c:pt idx="5">
                  <c:v>0.116474218</c:v>
                </c:pt>
                <c:pt idx="6">
                  <c:v>0.1094734022</c:v>
                </c:pt>
                <c:pt idx="7">
                  <c:v>0.1017242174</c:v>
                </c:pt>
                <c:pt idx="8">
                  <c:v>0.108458093</c:v>
                </c:pt>
                <c:pt idx="9">
                  <c:v>0.104188646</c:v>
                </c:pt>
                <c:pt idx="10">
                  <c:v>0.0939279618</c:v>
                </c:pt>
                <c:pt idx="11">
                  <c:v>0.0881867005</c:v>
                </c:pt>
                <c:pt idx="12">
                  <c:v>0.0865734894</c:v>
                </c:pt>
                <c:pt idx="13">
                  <c:v>0.0751806645</c:v>
                </c:pt>
                <c:pt idx="14">
                  <c:v>0.0711196627</c:v>
                </c:pt>
                <c:pt idx="15">
                  <c:v>0.0747011366</c:v>
                </c:pt>
                <c:pt idx="16">
                  <c:v>0.066202955</c:v>
                </c:pt>
                <c:pt idx="17">
                  <c:v>0.0832269711</c:v>
                </c:pt>
                <c:pt idx="18">
                  <c:v>0.0549375161</c:v>
                </c:pt>
                <c:pt idx="19">
                  <c:v>0.079215103</c:v>
                </c:pt>
                <c:pt idx="20">
                  <c:v>0.1024560391</c:v>
                </c:pt>
                <c:pt idx="21">
                  <c:v>0.0792643783</c:v>
                </c:pt>
                <c:pt idx="22">
                  <c:v>0.098702333</c:v>
                </c:pt>
                <c:pt idx="23">
                  <c:v>0.107404882</c:v>
                </c:pt>
                <c:pt idx="24">
                  <c:v>0.0825102194</c:v>
                </c:pt>
                <c:pt idx="25">
                  <c:v>0.0543957863</c:v>
                </c:pt>
                <c:pt idx="26">
                  <c:v>0.0506811178</c:v>
                </c:pt>
                <c:pt idx="27">
                  <c:v>0.0505137909</c:v>
                </c:pt>
                <c:pt idx="28">
                  <c:v>0.0424968125</c:v>
                </c:pt>
                <c:pt idx="29">
                  <c:v>0.0480460553</c:v>
                </c:pt>
                <c:pt idx="30">
                  <c:v>0.0383211999</c:v>
                </c:pt>
                <c:pt idx="31">
                  <c:v>0.0312757247</c:v>
                </c:pt>
                <c:pt idx="32">
                  <c:v>0.038056121</c:v>
                </c:pt>
                <c:pt idx="33">
                  <c:v>0.038491665</c:v>
                </c:pt>
                <c:pt idx="34">
                  <c:v>0.0271644338</c:v>
                </c:pt>
                <c:pt idx="35">
                  <c:v>0.021939442</c:v>
                </c:pt>
                <c:pt idx="36">
                  <c:v>0.0280634774</c:v>
                </c:pt>
                <c:pt idx="37">
                  <c:v>0.0409648172</c:v>
                </c:pt>
                <c:pt idx="38">
                  <c:v>0.0268189147</c:v>
                </c:pt>
                <c:pt idx="39">
                  <c:v>0.0340838883</c:v>
                </c:pt>
                <c:pt idx="40">
                  <c:v>0.0436752723</c:v>
                </c:pt>
                <c:pt idx="41">
                  <c:v>0.0369899551</c:v>
                </c:pt>
                <c:pt idx="42">
                  <c:v>0.0242935677</c:v>
                </c:pt>
                <c:pt idx="43">
                  <c:v>0.0371678305</c:v>
                </c:pt>
                <c:pt idx="44">
                  <c:v>0.0260555377</c:v>
                </c:pt>
                <c:pt idx="45">
                  <c:v>0.0153453089</c:v>
                </c:pt>
                <c:pt idx="46">
                  <c:v>0.0074719696</c:v>
                </c:pt>
                <c:pt idx="47">
                  <c:v>0.0112194249</c:v>
                </c:pt>
                <c:pt idx="48">
                  <c:v>0.0074137795</c:v>
                </c:pt>
                <c:pt idx="49">
                  <c:v>0.0026958043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891079391"/>
        <c:axId val="978258375"/>
      </c:scatterChart>
      <c:valAx>
        <c:axId val="891079391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0" vertOverflow="ellipsis" vert="horz" wrap="square" anchor="ctr" anchorCtr="1"/>
              <a:lstStyle/>
              <a:p>
                <a:pPr defTabSz="914400">
                  <a:defRPr lang="zh-CN"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t>句子序号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978258375"/>
        <c:crosses val="autoZero"/>
        <c:crossBetween val="midCat"/>
      </c:valAx>
      <c:valAx>
        <c:axId val="97825837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0" vertOverflow="ellipsis" vert="horz" wrap="square" anchor="ctr" anchorCtr="1"/>
              <a:lstStyle/>
              <a:p>
                <a:pPr defTabSz="914400">
                  <a:defRPr lang="zh-CN"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t>平均极性</a:t>
                </a:r>
              </a:p>
            </c:rich>
          </c:tx>
          <c:layout>
            <c:manualLayout>
              <c:xMode val="edge"/>
              <c:yMode val="edge"/>
              <c:x val="0.0305555555555556"/>
              <c:y val="0.351898148148148"/>
            </c:manualLayout>
          </c:layout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891079391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marker"/>
        <c:varyColors val="0"/>
        <c:ser>
          <c:idx val="0"/>
          <c:order val="0"/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Lbls>
            <c:delete val="1"/>
          </c:dLbls>
          <c:xVal>
            <c:numRef>
              <c:f>[sentence不同位置的情感值.xls]精炼数据!$A$2:$A$51</c:f>
              <c:numCache>
                <c:formatCode>General</c:formatCode>
                <c:ptCount val="5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</c:numCache>
            </c:numRef>
          </c:xVal>
          <c:yVal>
            <c:numRef>
              <c:f>[sentence不同位置的情感值.xls]精炼数据!$C$2:$C$51</c:f>
              <c:numCache>
                <c:formatCode>General</c:formatCode>
                <c:ptCount val="50"/>
                <c:pt idx="0">
                  <c:v>0.352873192</c:v>
                </c:pt>
                <c:pt idx="1">
                  <c:v>0.3476707979</c:v>
                </c:pt>
                <c:pt idx="2">
                  <c:v>0.3352291706</c:v>
                </c:pt>
                <c:pt idx="3">
                  <c:v>0.3263490493</c:v>
                </c:pt>
                <c:pt idx="4">
                  <c:v>0.3192685127</c:v>
                </c:pt>
                <c:pt idx="5">
                  <c:v>0.3024387681</c:v>
                </c:pt>
                <c:pt idx="6">
                  <c:v>0.2888451163</c:v>
                </c:pt>
                <c:pt idx="7">
                  <c:v>0.2719298045</c:v>
                </c:pt>
                <c:pt idx="8">
                  <c:v>0.2752161993</c:v>
                </c:pt>
                <c:pt idx="9">
                  <c:v>0.2692387289</c:v>
                </c:pt>
                <c:pt idx="10">
                  <c:v>0.2390589039</c:v>
                </c:pt>
                <c:pt idx="11">
                  <c:v>0.2324462808</c:v>
                </c:pt>
                <c:pt idx="12">
                  <c:v>0.222974925</c:v>
                </c:pt>
                <c:pt idx="13">
                  <c:v>0.2042657309</c:v>
                </c:pt>
                <c:pt idx="14">
                  <c:v>0.1959086733</c:v>
                </c:pt>
                <c:pt idx="15">
                  <c:v>0.1952229304</c:v>
                </c:pt>
                <c:pt idx="16">
                  <c:v>0.1736438224</c:v>
                </c:pt>
                <c:pt idx="17">
                  <c:v>0.1893098476</c:v>
                </c:pt>
                <c:pt idx="18">
                  <c:v>0.1611600384</c:v>
                </c:pt>
                <c:pt idx="19">
                  <c:v>0.2550479571</c:v>
                </c:pt>
                <c:pt idx="20">
                  <c:v>0.1996513488</c:v>
                </c:pt>
                <c:pt idx="21">
                  <c:v>0.1988349742</c:v>
                </c:pt>
                <c:pt idx="22">
                  <c:v>0.213039154</c:v>
                </c:pt>
                <c:pt idx="23">
                  <c:v>0.1896797253</c:v>
                </c:pt>
                <c:pt idx="24">
                  <c:v>0.1736297901</c:v>
                </c:pt>
                <c:pt idx="25">
                  <c:v>0.1209460235</c:v>
                </c:pt>
                <c:pt idx="26">
                  <c:v>0.1298838564</c:v>
                </c:pt>
                <c:pt idx="27">
                  <c:v>0.1302724406</c:v>
                </c:pt>
                <c:pt idx="28">
                  <c:v>0.1039572133</c:v>
                </c:pt>
                <c:pt idx="29">
                  <c:v>0.11506006</c:v>
                </c:pt>
                <c:pt idx="30">
                  <c:v>0.0954435273</c:v>
                </c:pt>
                <c:pt idx="31">
                  <c:v>0.0930909047</c:v>
                </c:pt>
                <c:pt idx="32">
                  <c:v>0.1007479866</c:v>
                </c:pt>
                <c:pt idx="33">
                  <c:v>0.0902047553</c:v>
                </c:pt>
                <c:pt idx="34">
                  <c:v>0.0719148479</c:v>
                </c:pt>
                <c:pt idx="35">
                  <c:v>0.0664804098</c:v>
                </c:pt>
                <c:pt idx="36">
                  <c:v>0.0774311514</c:v>
                </c:pt>
                <c:pt idx="37">
                  <c:v>0.0871514316</c:v>
                </c:pt>
                <c:pt idx="38">
                  <c:v>0.0684740933</c:v>
                </c:pt>
                <c:pt idx="39">
                  <c:v>0.0654857635</c:v>
                </c:pt>
                <c:pt idx="40">
                  <c:v>0.0784604826</c:v>
                </c:pt>
                <c:pt idx="41">
                  <c:v>0.064778163</c:v>
                </c:pt>
                <c:pt idx="42">
                  <c:v>0.0581480538</c:v>
                </c:pt>
                <c:pt idx="43">
                  <c:v>0.0746780676</c:v>
                </c:pt>
                <c:pt idx="44">
                  <c:v>0.0689406563</c:v>
                </c:pt>
                <c:pt idx="45">
                  <c:v>0.0380237582</c:v>
                </c:pt>
                <c:pt idx="46">
                  <c:v>0.0274019471</c:v>
                </c:pt>
                <c:pt idx="47">
                  <c:v>0.0299647388</c:v>
                </c:pt>
                <c:pt idx="48">
                  <c:v>0.027059749</c:v>
                </c:pt>
                <c:pt idx="49">
                  <c:v>0.0248650837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49872146"/>
        <c:axId val="665115627"/>
      </c:scatterChart>
      <c:valAx>
        <c:axId val="34987214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0" vertOverflow="ellipsis" vert="horz" wrap="square" anchor="ctr" anchorCtr="1"/>
              <a:lstStyle/>
              <a:p>
                <a:pPr defTabSz="914400">
                  <a:defRPr lang="zh-CN"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t>句子序号</a:t>
                </a:r>
              </a:p>
            </c:rich>
          </c:tx>
          <c:layout>
            <c:manualLayout>
              <c:xMode val="edge"/>
              <c:yMode val="edge"/>
              <c:x val="0.476916666666667"/>
              <c:y val="0.873611111111111"/>
            </c:manualLayout>
          </c:layout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665115627"/>
        <c:crosses val="autoZero"/>
        <c:crossBetween val="midCat"/>
      </c:valAx>
      <c:valAx>
        <c:axId val="66511562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0" vertOverflow="ellipsis" vert="horz" wrap="square" anchor="ctr" anchorCtr="1"/>
              <a:lstStyle/>
              <a:p>
                <a:pPr defTabSz="914400">
                  <a:defRPr lang="zh-CN"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t>平均主观性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34987214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zh-CN"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title>
    <c:autoTitleDeleted val="0"/>
    <c:plotArea>
      <c:layout/>
      <c:ofPieChart>
        <c:ofPieType val="bar"/>
        <c:varyColors val="1"/>
        <c:ser>
          <c:idx val="0"/>
          <c:order val="0"/>
          <c:spPr/>
          <c:explosion val="0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7"/>
            <c:bubble3D val="0"/>
            <c:spPr>
              <a:solidFill>
                <a:schemeClr val="accent2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8"/>
            <c:bubble3D val="0"/>
            <c:spPr>
              <a:solidFill>
                <a:schemeClr val="accent3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9"/>
            <c:bubble3D val="0"/>
            <c:spPr>
              <a:solidFill>
                <a:schemeClr val="accent4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0"/>
            <c:bubble3D val="0"/>
            <c:spPr>
              <a:solidFill>
                <a:schemeClr val="accent5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1"/>
            <c:bubble3D val="0"/>
            <c:spPr>
              <a:solidFill>
                <a:schemeClr val="accent6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2"/>
            <c:bubble3D val="0"/>
            <c:spPr>
              <a:solidFill>
                <a:schemeClr val="accent1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3"/>
            <c:bubble3D val="0"/>
            <c:spPr>
              <a:solidFill>
                <a:schemeClr val="accent2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4"/>
            <c:bubble3D val="0"/>
            <c:spPr>
              <a:solidFill>
                <a:schemeClr val="accent3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5"/>
            <c:bubble3D val="0"/>
            <c:spPr>
              <a:solidFill>
                <a:schemeClr val="accent4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6"/>
            <c:bubble3D val="0"/>
            <c:spPr>
              <a:solidFill>
                <a:schemeClr val="accent5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7"/>
            <c:bubble3D val="0"/>
            <c:spPr>
              <a:solidFill>
                <a:schemeClr val="accent6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8"/>
            <c:bubble3D val="0"/>
            <c:spPr>
              <a:solidFill>
                <a:schemeClr val="accent1">
                  <a:lumMod val="8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dLbl>
              <c:idx val="0"/>
              <c:layout>
                <c:manualLayout>
                  <c:x val="0.054098302442461"/>
                  <c:y val="-0.0402542417703435"/>
                </c:manualLayout>
              </c:layout>
              <c:tx>
                <c:rich>
                  <a:bodyPr rot="0" spcFirstLastPara="0" vertOverflow="ellipsis" vert="horz" wrap="square" lIns="38100" tIns="19050" rIns="38100" bIns="19050" anchor="ctr" anchorCtr="1"/>
                  <a:lstStyle/>
                  <a:p>
                    <a:pPr defTabSz="914400">
                      <a:defRPr lang="zh-CN" sz="900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t> 29%</a:t>
                    </a:r>
                  </a:p>
                </c:rich>
              </c:tx>
              <c:dLblPos val="bestFit"/>
              <c:showLegendKey val="0"/>
              <c:showVal val="1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layout>
                <c:manualLayout>
                  <c:x val="-0.00560590033208437"/>
                  <c:y val="-0.0095415876632195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"/>
              <c:layout>
                <c:manualLayout>
                  <c:x val="0.0166238454313946"/>
                  <c:y val="0.0100414252301931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3"/>
              <c:layout>
                <c:manualLayout>
                  <c:x val="0.00285505220975453"/>
                  <c:y val="-0.0122822416460324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4"/>
              <c:layout>
                <c:manualLayout>
                  <c:x val="0.00927751045256063"/>
                  <c:y val="0.00373497637041233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5"/>
              <c:layout>
                <c:manualLayout>
                  <c:x val="0.00857847689312438"/>
                  <c:y val="0.00894088786152339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6"/>
              <c:layout>
                <c:manualLayout>
                  <c:x val="0.00250315306464533"/>
                  <c:y val="0.0158459631245143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7"/>
              <c:layout>
                <c:manualLayout>
                  <c:x val="0.000287492170736173"/>
                  <c:y val="0.0130194129032516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bestFit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multiLvlStrRef>
              <c:f>[句子中的模式.xls]Sheet1!$A$2:$C$19</c:f>
              <c:multiLvlStrCache>
                <c:ptCount val="18"/>
                <c:lvl>
                  <c:pt idx="0">
                    <c:v>0</c:v>
                  </c:pt>
                  <c:pt idx="1">
                    <c:v>1</c:v>
                  </c:pt>
                  <c:pt idx="2">
                    <c:v>-1</c:v>
                  </c:pt>
                  <c:pt idx="3">
                    <c:v>1</c:v>
                  </c:pt>
                  <c:pt idx="4">
                    <c:v>1</c:v>
                  </c:pt>
                  <c:pt idx="5">
                    <c:v>-1</c:v>
                  </c:pt>
                  <c:pt idx="6">
                    <c:v>0</c:v>
                  </c:pt>
                  <c:pt idx="7">
                    <c:v>-1</c:v>
                  </c:pt>
                  <c:pt idx="8">
                    <c:v>0</c:v>
                  </c:pt>
                  <c:pt idx="9">
                    <c:v>1</c:v>
                  </c:pt>
                  <c:pt idx="10">
                    <c:v>-1</c:v>
                  </c:pt>
                  <c:pt idx="11">
                    <c:v>1</c:v>
                  </c:pt>
                  <c:pt idx="12">
                    <c:v>0</c:v>
                  </c:pt>
                  <c:pt idx="13">
                    <c:v>-1</c:v>
                  </c:pt>
                  <c:pt idx="14">
                    <c:v>0</c:v>
                  </c:pt>
                  <c:pt idx="15">
                    <c:v>0</c:v>
                  </c:pt>
                  <c:pt idx="16">
                    <c:v>-1</c:v>
                  </c:pt>
                  <c:pt idx="17">
                    <c:v>1</c:v>
                  </c:pt>
                </c:lvl>
                <c:lvl>
                  <c:pt idx="0">
                    <c:v>0</c:v>
                  </c:pt>
                  <c:pt idx="1">
                    <c:v>0</c:v>
                  </c:pt>
                  <c:pt idx="2">
                    <c:v>0</c:v>
                  </c:pt>
                  <c:pt idx="3">
                    <c:v>0</c:v>
                  </c:pt>
                  <c:pt idx="4">
                    <c:v>0</c:v>
                  </c:pt>
                  <c:pt idx="5">
                    <c:v>0</c:v>
                  </c:pt>
                  <c:pt idx="6">
                    <c:v>0</c:v>
                  </c:pt>
                  <c:pt idx="7">
                    <c:v>0</c:v>
                  </c:pt>
                  <c:pt idx="8">
                    <c:v>0</c:v>
                  </c:pt>
                  <c:pt idx="9">
                    <c:v>1</c:v>
                  </c:pt>
                  <c:pt idx="10">
                    <c:v>1</c:v>
                  </c:pt>
                  <c:pt idx="11">
                    <c:v>1</c:v>
                  </c:pt>
                  <c:pt idx="12">
                    <c:v>1</c:v>
                  </c:pt>
                  <c:pt idx="13">
                    <c:v>1</c:v>
                  </c:pt>
                  <c:pt idx="14">
                    <c:v>1</c:v>
                  </c:pt>
                  <c:pt idx="15">
                    <c:v>1</c:v>
                  </c:pt>
                  <c:pt idx="16">
                    <c:v>1</c:v>
                  </c:pt>
                  <c:pt idx="17">
                    <c:v>1</c:v>
                  </c:pt>
                </c:lvl>
                <c:lvl>
                  <c:pt idx="0">
                    <c:v>0</c:v>
                  </c:pt>
                  <c:pt idx="1">
                    <c:v>1</c:v>
                  </c:pt>
                  <c:pt idx="2">
                    <c:v>-1</c:v>
                  </c:pt>
                  <c:pt idx="3">
                    <c:v>0</c:v>
                  </c:pt>
                  <c:pt idx="4">
                    <c:v>-1</c:v>
                  </c:pt>
                  <c:pt idx="5">
                    <c:v>1</c:v>
                  </c:pt>
                  <c:pt idx="6">
                    <c:v>-1</c:v>
                  </c:pt>
                  <c:pt idx="7">
                    <c:v>0</c:v>
                  </c:pt>
                  <c:pt idx="8">
                    <c:v>1</c:v>
                  </c:pt>
                  <c:pt idx="9">
                    <c:v>-1</c:v>
                  </c:pt>
                  <c:pt idx="10">
                    <c:v>1</c:v>
                  </c:pt>
                  <c:pt idx="11">
                    <c:v>1</c:v>
                  </c:pt>
                  <c:pt idx="12">
                    <c:v>0</c:v>
                  </c:pt>
                  <c:pt idx="13">
                    <c:v>-1</c:v>
                  </c:pt>
                  <c:pt idx="14">
                    <c:v>1</c:v>
                  </c:pt>
                  <c:pt idx="15">
                    <c:v>-1</c:v>
                  </c:pt>
                  <c:pt idx="16">
                    <c:v>0</c:v>
                  </c:pt>
                  <c:pt idx="17">
                    <c:v>0</c:v>
                  </c:pt>
                </c:lvl>
              </c:multiLvlStrCache>
            </c:multiLvlStrRef>
          </c:cat>
          <c:val>
            <c:numRef>
              <c:f>[句子中的模式.xls]Sheet1!$D$2:$D$19</c:f>
              <c:numCache>
                <c:formatCode>General</c:formatCode>
                <c:ptCount val="18"/>
                <c:pt idx="0">
                  <c:v>7413</c:v>
                </c:pt>
                <c:pt idx="1">
                  <c:v>2316</c:v>
                </c:pt>
                <c:pt idx="2">
                  <c:v>2174</c:v>
                </c:pt>
                <c:pt idx="3">
                  <c:v>1723</c:v>
                </c:pt>
                <c:pt idx="4">
                  <c:v>1584</c:v>
                </c:pt>
                <c:pt idx="5">
                  <c:v>1528</c:v>
                </c:pt>
                <c:pt idx="6">
                  <c:v>1496</c:v>
                </c:pt>
                <c:pt idx="7">
                  <c:v>1390</c:v>
                </c:pt>
                <c:pt idx="8">
                  <c:v>1254</c:v>
                </c:pt>
                <c:pt idx="9">
                  <c:v>597</c:v>
                </c:pt>
                <c:pt idx="10">
                  <c:v>588</c:v>
                </c:pt>
                <c:pt idx="11">
                  <c:v>545</c:v>
                </c:pt>
                <c:pt idx="12">
                  <c:v>527</c:v>
                </c:pt>
                <c:pt idx="13">
                  <c:v>495</c:v>
                </c:pt>
                <c:pt idx="14">
                  <c:v>490</c:v>
                </c:pt>
                <c:pt idx="15">
                  <c:v>459</c:v>
                </c:pt>
                <c:pt idx="16">
                  <c:v>411</c:v>
                </c:pt>
                <c:pt idx="17">
                  <c:v>397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gapWidth val="150"/>
        <c:secondPieSize val="75"/>
        <c:serLines>
          <c:spPr>
            <a:ln w="9525" cap="flat" cmpd="sng" algn="ctr">
              <a:solidFill>
                <a:schemeClr val="tx1">
                  <a:lumMod val="35000"/>
                  <a:lumOff val="65000"/>
                </a:schemeClr>
              </a:solidFill>
              <a:round/>
            </a:ln>
            <a:effectLst/>
          </c:spPr>
        </c:serLines>
      </c:ofPieChart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zh-CN"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4">
  <cs:axisTitle>
    <cs:lnRef idx="0"/>
    <cs:fillRef idx="0"/>
    <cs:effectRef idx="0"/>
    <cs:fontRef idx="minor">
      <a:schemeClr val="tx1">
        <a:lumMod val="50000"/>
        <a:lumOff val="50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/>
    <cs:fillRef idx="2">
      <cs:styleClr val="auto"/>
    </cs:fillRef>
    <cs:effectRef idx="1"/>
    <cs:fontRef idx="minor">
      <a:schemeClr val="dk1"/>
    </cs:fontRef>
  </cs:dataPoint3D>
  <cs:dataPointLine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158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4"/>
  <cs:dataPointWirefram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1400" kern="1200" cap="none" spc="20" baseline="0"/>
  </cs:title>
  <cs:trendlin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54">
  <cs:axisTitle>
    <cs:lnRef idx="0"/>
    <cs:fillRef idx="0"/>
    <cs:effectRef idx="0"/>
    <cs:fontRef idx="minor">
      <a:schemeClr val="tx1">
        <a:lumMod val="50000"/>
        <a:lumOff val="50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/>
    <cs:fillRef idx="2">
      <cs:styleClr val="auto"/>
    </cs:fillRef>
    <cs:effectRef idx="1"/>
    <cs:fontRef idx="minor">
      <a:schemeClr val="dk1"/>
    </cs:fontRef>
  </cs:dataPoint3D>
  <cs:dataPointLine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158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4"/>
  <cs:dataPointWirefram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1400" kern="1200" cap="none" spc="20" baseline="0"/>
  </cs:title>
  <cs:trendlin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image" Target="../media/image11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21.wmf"/><Relationship Id="rId2" Type="http://schemas.openxmlformats.org/officeDocument/2006/relationships/image" Target="../media/image20.wmf"/><Relationship Id="rId1" Type="http://schemas.openxmlformats.org/officeDocument/2006/relationships/image" Target="../media/image19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24.wmf"/><Relationship Id="rId1" Type="http://schemas.openxmlformats.org/officeDocument/2006/relationships/image" Target="../media/image23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9737E7-78B2-437F-BC95-513EEA9D6F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E47E10-E88C-4532-8816-15F1E79EF237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61F8ED-5E64-4D2D-93BC-4C1D01CCC51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44C67A-9AC0-4AF7-A19C-9FDC592D631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6B44C67A-9AC0-4AF7-A19C-9FDC592D63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4817" name="幻灯片图像占位符 1"/>
          <p:cNvSpPr>
            <a:spLocks noGrp="1" noRot="1"/>
          </p:cNvSpPr>
          <p:nvPr>
            <p:ph type="sldImg"/>
          </p:nvPr>
        </p:nvSpPr>
        <p:spPr/>
      </p:sp>
      <p:sp>
        <p:nvSpPr>
          <p:cNvPr id="34818" name="文本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/>
          <a:p>
            <a:pPr lvl="0"/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(   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以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developer 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的</a:t>
            </a:r>
            <a:r>
              <a:rPr lang="zh-CN" altLang="en-US" u="sng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下载量最多的</a:t>
            </a:r>
            <a:r>
              <a:rPr lang="en-US" altLang="zh-CN" u="sng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app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,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作为一个实力基准。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  )  (not like this )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lvl="0"/>
            <a:r>
              <a:rPr lang="en-US" altLang="zh-CN" b="1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strength</a:t>
            </a:r>
            <a:r>
              <a:rPr lang="en-US" altLang="zh-CN" b="1" baseline="-25000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i</a:t>
            </a:r>
            <a:r>
              <a:rPr lang="en-US" altLang="zh-CN" b="1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( topic )</a:t>
            </a:r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 </a:t>
            </a:r>
            <a:r>
              <a:rPr lang="en-US" altLang="zh-CN" b="1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= P</a:t>
            </a:r>
            <a:r>
              <a:rPr lang="en-US" altLang="zh-CN" b="1" baseline="-25000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i</a:t>
            </a:r>
            <a:r>
              <a:rPr lang="en-US" altLang="zh-CN" b="1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( topic)  *  app_download</a:t>
            </a:r>
            <a:r>
              <a:rPr lang="en-US" altLang="zh-CN" b="1" baseline="-25000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i</a:t>
            </a:r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6865" name="幻灯片图像占位符 1"/>
          <p:cNvSpPr>
            <a:spLocks noGrp="1" noRot="1"/>
          </p:cNvSpPr>
          <p:nvPr>
            <p:ph type="sldImg"/>
          </p:nvPr>
        </p:nvSpPr>
        <p:spPr/>
      </p:sp>
      <p:sp>
        <p:nvSpPr>
          <p:cNvPr id="36866" name="文本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/>
          <a:p>
            <a:pPr lvl="0"/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【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A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集合】更多的是刻画和环境相关的一些内容。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lvl="0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lvl="0"/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Topic 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下对应的流行度 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lvl="0"/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Topic 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下对应的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app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量（竞争因素）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lvl="0"/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8913" name="幻灯片图像占位符 1"/>
          <p:cNvSpPr>
            <a:spLocks noGrp="1" noRot="1"/>
          </p:cNvSpPr>
          <p:nvPr>
            <p:ph type="sldImg"/>
          </p:nvPr>
        </p:nvSpPr>
        <p:spPr/>
      </p:sp>
      <p:sp>
        <p:nvSpPr>
          <p:cNvPr id="38914" name="文本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/>
          <a:p>
            <a:pPr lvl="0"/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竞争会体现在功能上，结果也会体现在流行度的分布结构上。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lvl="0"/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（按照相似即为竞争激烈，标准差越小，说明在这个功能上竞争越激烈）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lvl="0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lvl="0"/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双寡头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lvl="0"/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单寡头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lvl="0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lvl="0"/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这里并未对竞争激烈程度下定义，因为不知道竞争激烈体现在下载量上是什么样子。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lvl="0"/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Topic 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下对应的流行度 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lvl="0"/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Topic 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下对应的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app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量（竞争因素）</a:t>
            </a:r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8913" name="幻灯片图像占位符 1"/>
          <p:cNvSpPr>
            <a:spLocks noGrp="1" noRot="1"/>
          </p:cNvSpPr>
          <p:nvPr>
            <p:ph type="sldImg"/>
          </p:nvPr>
        </p:nvSpPr>
        <p:spPr/>
      </p:sp>
      <p:sp>
        <p:nvSpPr>
          <p:cNvPr id="38914" name="文本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/>
          <a:p>
            <a:pPr lvl="0"/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竞争会体现在功能上，结果也会体现在流行度的分布结构上。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lvl="0"/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（按照相似即为竞争激烈，标准差越小，说明在这个功能上竞争越激烈）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lvl="0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lvl="0"/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双寡头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lvl="0"/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单寡头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lvl="0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lvl="0"/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这里并未对竞争激烈程度下定义，因为不知道竞争激烈体现在下载量上是什么样子。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lvl="0"/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Topic 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下对应的流行度 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lvl="0"/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Topic 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下对应的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app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量（竞争因素）</a:t>
            </a:r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6B44C67A-9AC0-4AF7-A19C-9FDC592D63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0177" name="幻灯片图像占位符 1"/>
          <p:cNvSpPr>
            <a:spLocks noGrp="1" noRot="1"/>
          </p:cNvSpPr>
          <p:nvPr>
            <p:ph type="sldImg"/>
          </p:nvPr>
        </p:nvSpPr>
        <p:spPr/>
      </p:sp>
      <p:sp>
        <p:nvSpPr>
          <p:cNvPr id="50178" name="文本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/>
          <a:p>
            <a:pPr lvl="0"/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** 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一个小数乘以一个非常大的数字等于一个大数!  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**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r>
              <a:rPr lang="zh-CN" altLang="en-US"/>
              <a:t>说明聚类结果的实际意义。</a:t>
            </a:r>
            <a:endParaRPr lang="zh-CN" altLang="en-US"/>
          </a:p>
          <a:p>
            <a:r>
              <a:rPr lang="zh-CN" altLang="en-US"/>
              <a:t>差异化决策。（需求的个性化导致）</a:t>
            </a:r>
            <a:endParaRPr lang="zh-CN" altLang="en-US"/>
          </a:p>
          <a:p>
            <a:r>
              <a:rPr lang="zh-CN" altLang="en-US"/>
              <a:t>我们通过此图可以有深刻的理解。</a:t>
            </a:r>
            <a:endParaRPr lang="zh-CN" altLang="en-US"/>
          </a:p>
          <a:p>
            <a:r>
              <a:rPr lang="zh-CN" altLang="en-US"/>
              <a:t>那么，这些指标间有何关系呢？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6B44C67A-9AC0-4AF7-A19C-9FDC592D63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说明聚类结果的实际意义。</a:t>
            </a:r>
            <a:endParaRPr lang="zh-CN" altLang="en-US"/>
          </a:p>
          <a:p>
            <a:r>
              <a:rPr lang="zh-CN" altLang="en-US"/>
              <a:t>差异化决策。（需求的个性化导致）</a:t>
            </a:r>
            <a:endParaRPr lang="zh-CN" altLang="en-US"/>
          </a:p>
          <a:p>
            <a:r>
              <a:rPr lang="zh-CN" altLang="en-US"/>
              <a:t>我们通过此图可以有深刻的理解。</a:t>
            </a:r>
            <a:endParaRPr lang="zh-CN" altLang="en-US"/>
          </a:p>
          <a:p>
            <a:r>
              <a:rPr lang="zh-CN" altLang="en-US"/>
              <a:t>那么，这些指标间有何关系呢？</a:t>
            </a:r>
            <a:endParaRPr lang="zh-CN" altLang="en-US"/>
          </a:p>
          <a:p>
            <a:r>
              <a:rPr lang="zh-CN" altLang="en-US"/>
              <a:t>加了一个指标</a:t>
            </a:r>
            <a:r>
              <a:rPr lang="en-US" altLang="zh-CN"/>
              <a:t>MEAN</a:t>
            </a:r>
            <a:r>
              <a:rPr lang="zh-CN" altLang="en-US"/>
              <a:t>，用来度量 </a:t>
            </a:r>
            <a:r>
              <a:rPr lang="en-US" altLang="zh-CN"/>
              <a:t>POP ,PV</a:t>
            </a:r>
            <a:r>
              <a:rPr lang="zh-CN" altLang="en-US"/>
              <a:t>的综合对于</a:t>
            </a:r>
            <a:r>
              <a:rPr lang="en-US" altLang="zh-CN"/>
              <a:t>PSD</a:t>
            </a:r>
            <a:r>
              <a:rPr lang="zh-CN" altLang="en-US"/>
              <a:t>离散程度的影响。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（也许用图更加合适！！否则听众不太容易看懂）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6B44C67A-9AC0-4AF7-A19C-9FDC592D63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说明聚类结果的实际意义。</a:t>
            </a:r>
            <a:endParaRPr lang="zh-CN" altLang="en-US"/>
          </a:p>
          <a:p>
            <a:r>
              <a:rPr lang="zh-CN" altLang="en-US"/>
              <a:t>差异化决策。（需求的个性化导致）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6B44C67A-9AC0-4AF7-A19C-9FDC592D63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我们相信，更多的指标的引入，将会完善模式的发现。</a:t>
            </a:r>
            <a:endParaRPr lang="zh-CN" altLang="en-US"/>
          </a:p>
          <a:p>
            <a:r>
              <a:rPr lang="zh-CN" altLang="en-US"/>
              <a:t>我们的目的，在于验证方法的有效性，所以选择的指标较少。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6B44C67A-9AC0-4AF7-A19C-9FDC592D63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6B44C67A-9AC0-4AF7-A19C-9FDC592D63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6B44C67A-9AC0-4AF7-A19C-9FDC592D63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zh-CN"/>
              <a:t>如何呼应题目提供者？</a:t>
            </a:r>
            <a:endParaRPr lang="zh-CN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6B44C67A-9AC0-4AF7-A19C-9FDC592D63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zh-CN"/>
              <a:t>简短：句子空间有限。</a:t>
            </a:r>
            <a:r>
              <a:rPr lang="en-US" altLang="zh-CN"/>
              <a:t>3</a:t>
            </a:r>
            <a:r>
              <a:rPr lang="zh-CN" altLang="en-US"/>
              <a:t>个句子。 </a:t>
            </a:r>
            <a:r>
              <a:rPr lang="en-US" altLang="zh-CN"/>
              <a:t>100</a:t>
            </a:r>
            <a:r>
              <a:rPr lang="zh-CN" altLang="en-US"/>
              <a:t>个句子可以发挥的空间是不同的。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6B44C67A-9AC0-4AF7-A19C-9FDC592D63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6B44C67A-9AC0-4AF7-A19C-9FDC592D63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zh-CN"/>
              <a:t>（</a:t>
            </a:r>
            <a:r>
              <a:rPr lang="en-US" altLang="zh-CN"/>
              <a:t>1</a:t>
            </a:r>
            <a:r>
              <a:rPr lang="zh-CN" altLang="zh-CN"/>
              <a:t>）简短：句子空间有限。</a:t>
            </a:r>
            <a:r>
              <a:rPr lang="en-US" altLang="zh-CN"/>
              <a:t>3</a:t>
            </a:r>
            <a:r>
              <a:rPr lang="zh-CN" altLang="en-US"/>
              <a:t>个句子。 </a:t>
            </a:r>
            <a:r>
              <a:rPr lang="en-US" altLang="zh-CN"/>
              <a:t>100</a:t>
            </a:r>
            <a:r>
              <a:rPr lang="zh-CN" altLang="en-US"/>
              <a:t>个句子可以发挥的空间是不同的。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（</a:t>
            </a:r>
            <a:r>
              <a:rPr lang="en-US" altLang="zh-CN"/>
              <a:t>2</a:t>
            </a:r>
            <a:r>
              <a:rPr lang="zh-CN" altLang="en-US"/>
              <a:t>）不同位置句子作用不同：</a:t>
            </a:r>
            <a:endParaRPr lang="zh-CN" altLang="en-US"/>
          </a:p>
          <a:p>
            <a:r>
              <a:rPr lang="zh-CN" altLang="en-US"/>
              <a:t>所以刻画：</a:t>
            </a:r>
            <a:r>
              <a:rPr lang="zh-CN" altLang="en-US" b="1"/>
              <a:t>头，中，尾</a:t>
            </a:r>
            <a:r>
              <a:rPr lang="zh-CN" altLang="en-US"/>
              <a:t>。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6B44C67A-9AC0-4AF7-A19C-9FDC592D63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中部：</a:t>
            </a:r>
            <a:endParaRPr lang="zh-CN" altLang="en-US"/>
          </a:p>
          <a:p>
            <a:r>
              <a:rPr lang="en-US" altLang="zh-CN"/>
              <a:t>Mid(paragraph)</a:t>
            </a:r>
            <a:r>
              <a:rPr lang="zh-CN" altLang="en-US"/>
              <a:t>斜率正负变化的次数。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（未考虑变化缓慢的情况）</a:t>
            </a:r>
            <a:endParaRPr lang="zh-CN" altLang="en-US"/>
          </a:p>
          <a:p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6B44C67A-9AC0-4AF7-A19C-9FDC592D63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6B44C67A-9AC0-4AF7-A19C-9FDC592D63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>
                <a:sym typeface="+mn-ea"/>
              </a:rPr>
              <a:t>对消极的 情感更感兴趣。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6B44C67A-9AC0-4AF7-A19C-9FDC592D63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6B44C67A-9AC0-4AF7-A19C-9FDC592D63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>
                <a:sym typeface="+mn-ea"/>
              </a:rPr>
              <a:t>对消极的 情感更感兴趣。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6B44C67A-9AC0-4AF7-A19C-9FDC592D63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zh-CN"/>
              <a:t>如何呼应题目提供者？</a:t>
            </a:r>
            <a:endParaRPr lang="zh-CN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6B44C67A-9AC0-4AF7-A19C-9FDC592D63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6B44C67A-9AC0-4AF7-A19C-9FDC592D63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6B44C67A-9AC0-4AF7-A19C-9FDC592D63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6B44C67A-9AC0-4AF7-A19C-9FDC592D63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en-US" altLang="zh-CN"/>
              <a:t>app</a:t>
            </a:r>
            <a:r>
              <a:rPr lang="zh-CN" altLang="en-US"/>
              <a:t>提供者在定位市场时，会突出自己的特色。</a:t>
            </a:r>
            <a:endParaRPr lang="zh-CN" altLang="en-US"/>
          </a:p>
          <a:p>
            <a:r>
              <a:rPr lang="zh-CN" altLang="en-US"/>
              <a:t>从此处开始，【分别介绍】。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6B44C67A-9AC0-4AF7-A19C-9FDC592D63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44C67A-9AC0-4AF7-A19C-9FDC592D63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zh-CN"/>
              <a:t>服务于提供者。</a:t>
            </a:r>
            <a:endParaRPr lang="zh-CN" altLang="zh-CN"/>
          </a:p>
          <a:p>
            <a:endParaRPr lang="zh-CN" altLang="zh-CN"/>
          </a:p>
          <a:p>
            <a:r>
              <a:rPr lang="zh-CN" altLang="zh-CN"/>
              <a:t>形式依赖于内容实体的。</a:t>
            </a:r>
            <a:endParaRPr lang="zh-CN" altLang="zh-CN"/>
          </a:p>
          <a:p>
            <a:endParaRPr lang="zh-CN" altLang="zh-CN"/>
          </a:p>
          <a:p>
            <a:r>
              <a:rPr lang="zh-CN" altLang="zh-CN"/>
              <a:t>过去的研究：</a:t>
            </a:r>
            <a:endParaRPr lang="zh-CN" altLang="zh-CN"/>
          </a:p>
          <a:p>
            <a:r>
              <a:rPr lang="en-US" altLang="zh-CN"/>
              <a:t>1.</a:t>
            </a:r>
            <a:r>
              <a:rPr lang="zh-CN" altLang="en-US"/>
              <a:t>尝试通过挖掘，建立起着两者的关系。</a:t>
            </a:r>
            <a:endParaRPr lang="zh-CN" altLang="en-US"/>
          </a:p>
          <a:p>
            <a:r>
              <a:rPr lang="en-US" altLang="zh-CN"/>
              <a:t>2.</a:t>
            </a:r>
            <a:r>
              <a:rPr lang="zh-CN" altLang="en-US"/>
              <a:t>发现两个问题：</a:t>
            </a:r>
            <a:endParaRPr lang="zh-CN" altLang="en-US"/>
          </a:p>
          <a:p>
            <a:r>
              <a:rPr lang="zh-CN" altLang="en-US"/>
              <a:t>（</a:t>
            </a:r>
            <a:r>
              <a:rPr lang="en-US" altLang="zh-CN"/>
              <a:t>1</a:t>
            </a:r>
            <a:r>
              <a:rPr lang="zh-CN" altLang="en-US"/>
              <a:t>）过去的研究从不同的角度探索</a:t>
            </a:r>
            <a:r>
              <a:rPr lang="en-US" altLang="zh-CN"/>
              <a:t>App</a:t>
            </a:r>
            <a:r>
              <a:rPr lang="zh-CN" altLang="en-US"/>
              <a:t>信息，但是很少有研究从决策角度展开内容探讨建模。（什么决策角度？）</a:t>
            </a:r>
            <a:endParaRPr lang="zh-CN" altLang="en-US"/>
          </a:p>
          <a:p>
            <a:r>
              <a:rPr lang="zh-CN" altLang="en-US"/>
              <a:t>（</a:t>
            </a:r>
            <a:r>
              <a:rPr lang="en-US" altLang="zh-CN"/>
              <a:t>2</a:t>
            </a:r>
            <a:r>
              <a:rPr lang="zh-CN" altLang="en-US"/>
              <a:t>）很少有研究去探讨</a:t>
            </a:r>
            <a:r>
              <a:rPr lang="en-US" altLang="zh-CN"/>
              <a:t>App</a:t>
            </a:r>
            <a:r>
              <a:rPr lang="zh-CN" altLang="en-US"/>
              <a:t>描述中的情感。（说明做这件事的意义）</a:t>
            </a:r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6B44C67A-9AC0-4AF7-A19C-9FDC592D63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en-US" altLang="zh-CN"/>
              <a:t>app</a:t>
            </a:r>
            <a:r>
              <a:rPr lang="zh-CN" altLang="en-US"/>
              <a:t>提供者在定位市场时，会突出自己的特色。</a:t>
            </a:r>
            <a:endParaRPr lang="zh-CN" altLang="en-US"/>
          </a:p>
          <a:p>
            <a:r>
              <a:rPr lang="zh-CN" altLang="en-US"/>
              <a:t>从此处开始，【分别介绍】。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6B44C67A-9AC0-4AF7-A19C-9FDC592D63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6B44C67A-9AC0-4AF7-A19C-9FDC592D63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构建总分的结构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6B44C67A-9AC0-4AF7-A19C-9FDC592D63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功能（改为：市场）</a:t>
            </a:r>
            <a:endParaRPr lang="zh-CN" altLang="en-US"/>
          </a:p>
          <a:p>
            <a:r>
              <a:rPr lang="zh-CN" altLang="en-US"/>
              <a:t>提供者会在</a:t>
            </a:r>
            <a:r>
              <a:rPr lang="en-US" altLang="zh-CN"/>
              <a:t>App</a:t>
            </a:r>
            <a:r>
              <a:rPr lang="zh-CN" altLang="en-US"/>
              <a:t>描述中强调其所针对的市场。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6B44C67A-9AC0-4AF7-A19C-9FDC592D63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2769" name="幻灯片图像占位符 1"/>
          <p:cNvSpPr>
            <a:spLocks noGrp="1" noRot="1"/>
          </p:cNvSpPr>
          <p:nvPr>
            <p:ph type="sldImg"/>
          </p:nvPr>
        </p:nvSpPr>
        <p:spPr/>
      </p:sp>
      <p:sp>
        <p:nvSpPr>
          <p:cNvPr id="32770" name="文本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/>
          <a:p>
            <a:pPr lvl="0"/>
            <a:r>
              <a:rPr lang="zh-CN" altLang="en-US"/>
              <a:t>产品特色 </a:t>
            </a:r>
            <a:r>
              <a:rPr lang="en-US" altLang="zh-CN"/>
              <a:t>--&gt; </a:t>
            </a:r>
            <a:r>
              <a:rPr lang="zh-CN" altLang="en-US"/>
              <a:t>描述 </a:t>
            </a:r>
            <a:r>
              <a:rPr lang="en-US" altLang="zh-CN"/>
              <a:t>--&gt; </a:t>
            </a:r>
            <a:r>
              <a:rPr lang="zh-CN" altLang="en-US"/>
              <a:t>吸引用户</a:t>
            </a:r>
            <a:endParaRPr lang="zh-CN" altLang="en-US"/>
          </a:p>
          <a:p>
            <a:pPr lvl="0"/>
            <a:r>
              <a:rPr lang="zh-CN" altLang="en-US"/>
              <a:t>描述不一致，最终造成吸引的目标群体错误。</a:t>
            </a:r>
            <a:endParaRPr lang="zh-CN" altLang="en-US"/>
          </a:p>
          <a:p>
            <a:pPr lvl="0"/>
            <a:r>
              <a:rPr lang="zh-CN" altLang="zh-CN"/>
              <a:t>收敛：（其论证也可以作为一个研究点）</a:t>
            </a:r>
            <a:endParaRPr lang="zh-CN" altLang="zh-C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_rels/slideLayout102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jpeg"/><Relationship Id="rId3" Type="http://schemas.openxmlformats.org/officeDocument/2006/relationships/image" Target="../media/image4.jpeg"/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8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8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9.xml"/></Relationships>
</file>

<file path=ppt/slideLayouts/_rels/slideLayout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9.xml"/></Relationships>
</file>

<file path=ppt/slideLayouts/_rels/slideLayout116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jpeg"/><Relationship Id="rId3" Type="http://schemas.openxmlformats.org/officeDocument/2006/relationships/image" Target="../media/image4.jpeg"/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9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9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0.xml"/></Relationships>
</file>

<file path=ppt/slideLayouts/_rels/slideLayout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0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jpeg"/><Relationship Id="rId3" Type="http://schemas.openxmlformats.org/officeDocument/2006/relationships/image" Target="../media/image4.jpeg"/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10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0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1.xml"/></Relationships>
</file>

<file path=ppt/slideLayouts/_rels/slideLayout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1.xml"/></Relationships>
</file>

<file path=ppt/slideLayouts/_rels/slideLayout144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jpeg"/><Relationship Id="rId3" Type="http://schemas.openxmlformats.org/officeDocument/2006/relationships/image" Target="../media/image4.jpeg"/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11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1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2.xml"/></Relationships>
</file>

<file path=ppt/slideLayouts/_rels/slideLayout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2.xml"/></Relationships>
</file>

<file path=ppt/slideLayouts/_rels/slideLayout158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jpeg"/><Relationship Id="rId3" Type="http://schemas.openxmlformats.org/officeDocument/2006/relationships/image" Target="../media/image4.jpeg"/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12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2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3.xml"/></Relationships>
</file>

<file path=ppt/slideLayouts/_rels/slideLayout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3.xml"/></Relationships>
</file>

<file path=ppt/slideLayouts/_rels/slideLayout172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jpeg"/><Relationship Id="rId3" Type="http://schemas.openxmlformats.org/officeDocument/2006/relationships/image" Target="../media/image4.jpeg"/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13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3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8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jpeg"/><Relationship Id="rId3" Type="http://schemas.openxmlformats.org/officeDocument/2006/relationships/image" Target="../media/image4.jpeg"/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4.xml"/></Relationships>
</file>

<file path=ppt/slideLayouts/_rels/slideLayout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4.xml"/></Relationships>
</file>

<file path=ppt/slideLayouts/_rels/slideLayout186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jpeg"/><Relationship Id="rId3" Type="http://schemas.openxmlformats.org/officeDocument/2006/relationships/image" Target="../media/image4.jpeg"/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14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4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5.xml"/></Relationships>
</file>

<file path=ppt/slideLayouts/_rels/slideLayout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5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0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jpeg"/><Relationship Id="rId3" Type="http://schemas.openxmlformats.org/officeDocument/2006/relationships/image" Target="../media/image4.jpeg"/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15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5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6.xml"/></Relationships>
</file>

<file path=ppt/slideLayouts/_rels/slideLayout2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6.xml"/></Relationships>
</file>

<file path=ppt/slideLayouts/_rels/slideLayout214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jpeg"/><Relationship Id="rId3" Type="http://schemas.openxmlformats.org/officeDocument/2006/relationships/image" Target="../media/image4.jpeg"/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16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6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7.xml"/></Relationships>
</file>

<file path=ppt/slideLayouts/_rels/slideLayout2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7.xml"/></Relationships>
</file>

<file path=ppt/slideLayouts/_rels/slideLayout228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jpeg"/><Relationship Id="rId3" Type="http://schemas.openxmlformats.org/officeDocument/2006/relationships/image" Target="../media/image4.jpeg"/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17.xml"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7.xml"/></Relationships>
</file>

<file path=ppt/slideLayouts/_rels/slideLayout2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jpeg"/><Relationship Id="rId3" Type="http://schemas.openxmlformats.org/officeDocument/2006/relationships/image" Target="../media/image4.jpeg"/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jpeg"/><Relationship Id="rId3" Type="http://schemas.openxmlformats.org/officeDocument/2006/relationships/image" Target="../media/image4.jpeg"/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jpeg"/><Relationship Id="rId3" Type="http://schemas.openxmlformats.org/officeDocument/2006/relationships/image" Target="../media/image4.jpeg"/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jpeg"/><Relationship Id="rId3" Type="http://schemas.openxmlformats.org/officeDocument/2006/relationships/image" Target="../media/image4.jpeg"/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jpeg"/><Relationship Id="rId3" Type="http://schemas.openxmlformats.org/officeDocument/2006/relationships/image" Target="../media/image4.jpeg"/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6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88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jpeg"/><Relationship Id="rId3" Type="http://schemas.openxmlformats.org/officeDocument/2006/relationships/image" Target="../media/image4.jpeg"/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7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7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92472-DD77-4FC1-84B5-48612837DE5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0100" y="4245434"/>
            <a:ext cx="6515100" cy="1464906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0100" y="5731796"/>
            <a:ext cx="6515100" cy="440405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1" descr="ppt.t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9256" y="-83829"/>
            <a:ext cx="9381776" cy="7041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00034" y="1766882"/>
            <a:ext cx="7772400" cy="1470025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500034" y="25527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1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 smtClean="0"/>
              <a:t>单击此处编辑母版副标题样式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 userDrawn="1"/>
        </p:nvCxnSpPr>
        <p:spPr>
          <a:xfrm>
            <a:off x="0" y="6284913"/>
            <a:ext cx="9144000" cy="158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" name="图片 3" descr="ppt2.ti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12573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8" name="内容占位符 2"/>
          <p:cNvSpPr>
            <a:spLocks noGrp="1"/>
          </p:cNvSpPr>
          <p:nvPr>
            <p:ph idx="13"/>
          </p:nvPr>
        </p:nvSpPr>
        <p:spPr>
          <a:xfrm>
            <a:off x="357158" y="1543062"/>
            <a:ext cx="8064500" cy="3600450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4"/>
          </p:nvPr>
        </p:nvSpPr>
        <p:spPr>
          <a:xfrm>
            <a:off x="6553200" y="6423025"/>
            <a:ext cx="2133600" cy="365125"/>
          </a:xfrm>
          <a:prstGeom prst="rect">
            <a:avLst/>
          </a:prstGeo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fld id="{DA72DBD0-4841-4004-8DAF-BEE47B91ECC7}" type="slidenum">
              <a:rPr lang="zh-CN" altLang="en-US"/>
            </a:fld>
            <a:endParaRPr lang="zh-CN" altLang="en-US" dirty="0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5"/>
          </p:nvPr>
        </p:nvSpPr>
        <p:spPr>
          <a:xfrm>
            <a:off x="457200" y="6381750"/>
            <a:ext cx="2133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2B05E3DC-D9F9-4A98-989C-200DECCB560F}" type="datetime1">
              <a:rPr lang="zh-CN" altLang="en-US" smtClean="0"/>
            </a:fld>
            <a:endParaRPr lang="en-US" altLang="zh-CN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6"/>
          </p:nvPr>
        </p:nvSpPr>
        <p:spPr>
          <a:xfrm>
            <a:off x="3124200" y="6381750"/>
            <a:ext cx="2895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57200">
              <a:buClr>
                <a:schemeClr val="accent1"/>
              </a:buClr>
              <a:buFontTx/>
              <a:buBlip>
                <a:blip r:embed="rId2"/>
              </a:buBlip>
              <a:defRPr b="1">
                <a:solidFill>
                  <a:schemeClr val="accent1"/>
                </a:solidFill>
              </a:defRPr>
            </a:lvl1pPr>
            <a:lvl2pPr marL="914400" indent="-457200">
              <a:buClr>
                <a:schemeClr val="accent1"/>
              </a:buClr>
              <a:buFont typeface="Calibri" panose="020F0502020204030204" pitchFamily="34" charset="0"/>
              <a:buChar char="◌"/>
              <a:defRPr>
                <a:solidFill>
                  <a:schemeClr val="tx1"/>
                </a:solidFill>
              </a:defRPr>
            </a:lvl2pPr>
            <a:lvl3pPr>
              <a:buClr>
                <a:schemeClr val="accent1"/>
              </a:buCl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98039-A8BB-4839-B209-53DF2356EDFF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600"/>
            </a:lvl1pPr>
          </a:lstStyle>
          <a:p>
            <a:fld id="{485E572F-85EE-47ED-B118-5FC8DE28CD70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7" name="Picture 7" descr="9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19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 descr="2006421153728424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5575"/>
            <a:ext cx="838200" cy="83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F80D6-71B2-49EF-9F55-5DE036C73DCF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1F369-47AF-4AEB-8EE2-B475D837CCD4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8B501-B0EE-443B-9105-05C39E48B5D5}" type="datetime1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ACF39-5322-4C7C-A171-1FF2E2A749DE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4C4DE-926D-4CE7-8736-F5F2D41DE94F}" type="datetime1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0100" y="4245434"/>
            <a:ext cx="6515100" cy="1464906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0100" y="5731796"/>
            <a:ext cx="6515100" cy="440405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6DA3E-77C0-4886-935E-DDFE383BA451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6DA3E-77C0-4886-935E-DDFE383BA451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C0A89-F883-47E9-823D-3D299840ECE3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6E34F-DC16-4EF6-97AE-79B9231521A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71FB3-F506-4860-BF26-EDF265D71B47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92472-DD77-4FC1-84B5-48612837DE5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1" descr="ppt.t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9256" y="-83829"/>
            <a:ext cx="9381776" cy="7041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00034" y="1766882"/>
            <a:ext cx="7772400" cy="1470025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500034" y="25527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1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 smtClean="0"/>
              <a:t>单击此处编辑母版副标题样式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 userDrawn="1"/>
        </p:nvCxnSpPr>
        <p:spPr>
          <a:xfrm>
            <a:off x="0" y="6284913"/>
            <a:ext cx="9144000" cy="158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" name="图片 3" descr="ppt2.ti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12573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8" name="内容占位符 2"/>
          <p:cNvSpPr>
            <a:spLocks noGrp="1"/>
          </p:cNvSpPr>
          <p:nvPr>
            <p:ph idx="13"/>
          </p:nvPr>
        </p:nvSpPr>
        <p:spPr>
          <a:xfrm>
            <a:off x="357158" y="1543062"/>
            <a:ext cx="8064500" cy="3600450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4"/>
          </p:nvPr>
        </p:nvSpPr>
        <p:spPr>
          <a:xfrm>
            <a:off x="6553200" y="6423025"/>
            <a:ext cx="2133600" cy="365125"/>
          </a:xfrm>
          <a:prstGeom prst="rect">
            <a:avLst/>
          </a:prstGeo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fld id="{DA72DBD0-4841-4004-8DAF-BEE47B91ECC7}" type="slidenum">
              <a:rPr lang="zh-CN" altLang="en-US"/>
            </a:fld>
            <a:endParaRPr lang="zh-CN" altLang="en-US" dirty="0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5"/>
          </p:nvPr>
        </p:nvSpPr>
        <p:spPr>
          <a:xfrm>
            <a:off x="457200" y="6381750"/>
            <a:ext cx="2133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2B05E3DC-D9F9-4A98-989C-200DECCB560F}" type="datetime1">
              <a:rPr lang="zh-CN" altLang="en-US" smtClean="0"/>
            </a:fld>
            <a:endParaRPr lang="en-US" altLang="zh-CN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6"/>
          </p:nvPr>
        </p:nvSpPr>
        <p:spPr>
          <a:xfrm>
            <a:off x="3124200" y="6381750"/>
            <a:ext cx="2895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57200">
              <a:buClr>
                <a:schemeClr val="accent1"/>
              </a:buClr>
              <a:buFontTx/>
              <a:buBlip>
                <a:blip r:embed="rId2"/>
              </a:buBlip>
              <a:defRPr b="1">
                <a:solidFill>
                  <a:schemeClr val="accent1"/>
                </a:solidFill>
              </a:defRPr>
            </a:lvl1pPr>
            <a:lvl2pPr marL="914400" indent="-457200">
              <a:buClr>
                <a:schemeClr val="accent1"/>
              </a:buClr>
              <a:buFont typeface="Calibri" panose="020F0502020204030204" pitchFamily="34" charset="0"/>
              <a:buChar char="◌"/>
              <a:defRPr>
                <a:solidFill>
                  <a:schemeClr val="tx1"/>
                </a:solidFill>
              </a:defRPr>
            </a:lvl2pPr>
            <a:lvl3pPr>
              <a:buClr>
                <a:schemeClr val="accent1"/>
              </a:buCl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98039-A8BB-4839-B209-53DF2356EDFF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600"/>
            </a:lvl1pPr>
          </a:lstStyle>
          <a:p>
            <a:fld id="{485E572F-85EE-47ED-B118-5FC8DE28CD70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7" name="Picture 7" descr="9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19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 descr="2006421153728424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5575"/>
            <a:ext cx="838200" cy="83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F80D6-71B2-49EF-9F55-5DE036C73DCF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1F369-47AF-4AEB-8EE2-B475D837CCD4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8B501-B0EE-443B-9105-05C39E48B5D5}" type="datetime1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C0A89-F883-47E9-823D-3D299840ECE3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ACF39-5322-4C7C-A171-1FF2E2A749DE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4C4DE-926D-4CE7-8736-F5F2D41DE94F}" type="datetime1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0100" y="4245434"/>
            <a:ext cx="6515100" cy="1464906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0100" y="5731796"/>
            <a:ext cx="6515100" cy="440405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6DA3E-77C0-4886-935E-DDFE383BA451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C0A89-F883-47E9-823D-3D299840ECE3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6E34F-DC16-4EF6-97AE-79B9231521A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71FB3-F506-4860-BF26-EDF265D71B47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92472-DD77-4FC1-84B5-48612837DE5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1" descr="ppt.t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9256" y="-83829"/>
            <a:ext cx="9381776" cy="7041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00034" y="1766882"/>
            <a:ext cx="7772400" cy="1470025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500034" y="25527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1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 smtClean="0"/>
              <a:t>单击此处编辑母版副标题样式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 userDrawn="1"/>
        </p:nvCxnSpPr>
        <p:spPr>
          <a:xfrm>
            <a:off x="0" y="6284913"/>
            <a:ext cx="9144000" cy="158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" name="图片 3" descr="ppt2.ti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12573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8" name="内容占位符 2"/>
          <p:cNvSpPr>
            <a:spLocks noGrp="1"/>
          </p:cNvSpPr>
          <p:nvPr>
            <p:ph idx="13"/>
          </p:nvPr>
        </p:nvSpPr>
        <p:spPr>
          <a:xfrm>
            <a:off x="357158" y="1543062"/>
            <a:ext cx="8064500" cy="3600450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4"/>
          </p:nvPr>
        </p:nvSpPr>
        <p:spPr>
          <a:xfrm>
            <a:off x="6553200" y="6423025"/>
            <a:ext cx="2133600" cy="365125"/>
          </a:xfrm>
          <a:prstGeom prst="rect">
            <a:avLst/>
          </a:prstGeo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fld id="{DA72DBD0-4841-4004-8DAF-BEE47B91ECC7}" type="slidenum">
              <a:rPr lang="zh-CN" altLang="en-US"/>
            </a:fld>
            <a:endParaRPr lang="zh-CN" altLang="en-US" dirty="0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5"/>
          </p:nvPr>
        </p:nvSpPr>
        <p:spPr>
          <a:xfrm>
            <a:off x="457200" y="6381750"/>
            <a:ext cx="2133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2B05E3DC-D9F9-4A98-989C-200DECCB560F}" type="datetime1">
              <a:rPr lang="zh-CN" altLang="en-US" smtClean="0"/>
            </a:fld>
            <a:endParaRPr lang="en-US" altLang="zh-CN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6"/>
          </p:nvPr>
        </p:nvSpPr>
        <p:spPr>
          <a:xfrm>
            <a:off x="3124200" y="6381750"/>
            <a:ext cx="2895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6E34F-DC16-4EF6-97AE-79B9231521A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57200">
              <a:buClr>
                <a:schemeClr val="accent1"/>
              </a:buClr>
              <a:buFontTx/>
              <a:buBlip>
                <a:blip r:embed="rId2"/>
              </a:buBlip>
              <a:defRPr b="1">
                <a:solidFill>
                  <a:schemeClr val="accent1"/>
                </a:solidFill>
              </a:defRPr>
            </a:lvl1pPr>
            <a:lvl2pPr marL="914400" indent="-457200">
              <a:buClr>
                <a:schemeClr val="accent1"/>
              </a:buClr>
              <a:buFont typeface="Calibri" panose="020F0502020204030204" pitchFamily="34" charset="0"/>
              <a:buChar char="◌"/>
              <a:defRPr>
                <a:solidFill>
                  <a:schemeClr val="tx1"/>
                </a:solidFill>
              </a:defRPr>
            </a:lvl2pPr>
            <a:lvl3pPr>
              <a:buClr>
                <a:schemeClr val="accent1"/>
              </a:buCl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98039-A8BB-4839-B209-53DF2356EDFF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600"/>
            </a:lvl1pPr>
          </a:lstStyle>
          <a:p>
            <a:fld id="{485E572F-85EE-47ED-B118-5FC8DE28CD70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7" name="Picture 7" descr="9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19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 descr="2006421153728424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5575"/>
            <a:ext cx="838200" cy="83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F80D6-71B2-49EF-9F55-5DE036C73DCF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1F369-47AF-4AEB-8EE2-B475D837CCD4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8B501-B0EE-443B-9105-05C39E48B5D5}" type="datetime1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ACF39-5322-4C7C-A171-1FF2E2A749DE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4C4DE-926D-4CE7-8736-F5F2D41DE94F}" type="datetime1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0100" y="4245434"/>
            <a:ext cx="6515100" cy="1464906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0100" y="5731796"/>
            <a:ext cx="6515100" cy="440405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6DA3E-77C0-4886-935E-DDFE383BA451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C0A89-F883-47E9-823D-3D299840ECE3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6E34F-DC16-4EF6-97AE-79B9231521A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71FB3-F506-4860-BF26-EDF265D71B47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71FB3-F506-4860-BF26-EDF265D71B47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92472-DD77-4FC1-84B5-48612837DE5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1" descr="ppt.t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9256" y="-83829"/>
            <a:ext cx="9381776" cy="7041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00034" y="1766882"/>
            <a:ext cx="7772400" cy="1470025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500034" y="25527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1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 smtClean="0"/>
              <a:t>单击此处编辑母版副标题样式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 userDrawn="1"/>
        </p:nvCxnSpPr>
        <p:spPr>
          <a:xfrm>
            <a:off x="0" y="6284913"/>
            <a:ext cx="9144000" cy="158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" name="图片 3" descr="ppt2.ti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12573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8" name="内容占位符 2"/>
          <p:cNvSpPr>
            <a:spLocks noGrp="1"/>
          </p:cNvSpPr>
          <p:nvPr>
            <p:ph idx="13"/>
          </p:nvPr>
        </p:nvSpPr>
        <p:spPr>
          <a:xfrm>
            <a:off x="357158" y="1543062"/>
            <a:ext cx="8064500" cy="3600450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4"/>
          </p:nvPr>
        </p:nvSpPr>
        <p:spPr>
          <a:xfrm>
            <a:off x="6553200" y="6423025"/>
            <a:ext cx="2133600" cy="365125"/>
          </a:xfrm>
          <a:prstGeom prst="rect">
            <a:avLst/>
          </a:prstGeo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fld id="{DA72DBD0-4841-4004-8DAF-BEE47B91ECC7}" type="slidenum">
              <a:rPr lang="zh-CN" altLang="en-US"/>
            </a:fld>
            <a:endParaRPr lang="zh-CN" altLang="en-US" dirty="0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5"/>
          </p:nvPr>
        </p:nvSpPr>
        <p:spPr>
          <a:xfrm>
            <a:off x="457200" y="6381750"/>
            <a:ext cx="2133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2B05E3DC-D9F9-4A98-989C-200DECCB560F}" type="datetime1">
              <a:rPr lang="zh-CN" altLang="en-US" smtClean="0"/>
            </a:fld>
            <a:endParaRPr lang="en-US" altLang="zh-CN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6"/>
          </p:nvPr>
        </p:nvSpPr>
        <p:spPr>
          <a:xfrm>
            <a:off x="3124200" y="6381750"/>
            <a:ext cx="2895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57200">
              <a:buClr>
                <a:schemeClr val="accent1"/>
              </a:buClr>
              <a:buFontTx/>
              <a:buBlip>
                <a:blip r:embed="rId2"/>
              </a:buBlip>
              <a:defRPr b="1">
                <a:solidFill>
                  <a:schemeClr val="accent1"/>
                </a:solidFill>
              </a:defRPr>
            </a:lvl1pPr>
            <a:lvl2pPr marL="914400" indent="-457200">
              <a:buClr>
                <a:schemeClr val="accent1"/>
              </a:buClr>
              <a:buFont typeface="Calibri" panose="020F0502020204030204" pitchFamily="34" charset="0"/>
              <a:buChar char="◌"/>
              <a:defRPr>
                <a:solidFill>
                  <a:schemeClr val="tx1"/>
                </a:solidFill>
              </a:defRPr>
            </a:lvl2pPr>
            <a:lvl3pPr>
              <a:buClr>
                <a:schemeClr val="accent1"/>
              </a:buCl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98039-A8BB-4839-B209-53DF2356EDFF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600"/>
            </a:lvl1pPr>
          </a:lstStyle>
          <a:p>
            <a:fld id="{485E572F-85EE-47ED-B118-5FC8DE28CD70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7" name="Picture 7" descr="9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19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 descr="2006421153728424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5575"/>
            <a:ext cx="838200" cy="83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F80D6-71B2-49EF-9F55-5DE036C73DCF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1F369-47AF-4AEB-8EE2-B475D837CCD4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8B501-B0EE-443B-9105-05C39E48B5D5}" type="datetime1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ACF39-5322-4C7C-A171-1FF2E2A749DE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4C4DE-926D-4CE7-8736-F5F2D41DE94F}" type="datetime1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92472-DD77-4FC1-84B5-48612837DE5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0100" y="4245434"/>
            <a:ext cx="6515100" cy="1464906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0100" y="5731796"/>
            <a:ext cx="6515100" cy="440405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6DA3E-77C0-4886-935E-DDFE383BA451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C0A89-F883-47E9-823D-3D299840ECE3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6E34F-DC16-4EF6-97AE-79B9231521A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71FB3-F506-4860-BF26-EDF265D71B47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92472-DD77-4FC1-84B5-48612837DE5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1" descr="ppt.t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9256" y="-83829"/>
            <a:ext cx="9381776" cy="7041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00034" y="1766882"/>
            <a:ext cx="7772400" cy="1470025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500034" y="25527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1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 smtClean="0"/>
              <a:t>单击此处编辑母版副标题样式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 userDrawn="1"/>
        </p:nvCxnSpPr>
        <p:spPr>
          <a:xfrm>
            <a:off x="0" y="6284913"/>
            <a:ext cx="9144000" cy="158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" name="图片 3" descr="ppt2.ti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12573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8" name="内容占位符 2"/>
          <p:cNvSpPr>
            <a:spLocks noGrp="1"/>
          </p:cNvSpPr>
          <p:nvPr>
            <p:ph idx="13"/>
          </p:nvPr>
        </p:nvSpPr>
        <p:spPr>
          <a:xfrm>
            <a:off x="357158" y="1543062"/>
            <a:ext cx="8064500" cy="3600450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4"/>
          </p:nvPr>
        </p:nvSpPr>
        <p:spPr>
          <a:xfrm>
            <a:off x="6553200" y="6423025"/>
            <a:ext cx="2133600" cy="365125"/>
          </a:xfrm>
          <a:prstGeom prst="rect">
            <a:avLst/>
          </a:prstGeo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fld id="{DA72DBD0-4841-4004-8DAF-BEE47B91ECC7}" type="slidenum">
              <a:rPr lang="zh-CN" altLang="en-US"/>
            </a:fld>
            <a:endParaRPr lang="zh-CN" altLang="en-US" dirty="0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5"/>
          </p:nvPr>
        </p:nvSpPr>
        <p:spPr>
          <a:xfrm>
            <a:off x="457200" y="6381750"/>
            <a:ext cx="2133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2B05E3DC-D9F9-4A98-989C-200DECCB560F}" type="datetime1">
              <a:rPr lang="zh-CN" altLang="en-US" smtClean="0"/>
            </a:fld>
            <a:endParaRPr lang="en-US" altLang="zh-CN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6"/>
          </p:nvPr>
        </p:nvSpPr>
        <p:spPr>
          <a:xfrm>
            <a:off x="3124200" y="6381750"/>
            <a:ext cx="2895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57200">
              <a:buClr>
                <a:schemeClr val="accent1"/>
              </a:buClr>
              <a:buFontTx/>
              <a:buBlip>
                <a:blip r:embed="rId2"/>
              </a:buBlip>
              <a:defRPr b="1">
                <a:solidFill>
                  <a:schemeClr val="accent1"/>
                </a:solidFill>
              </a:defRPr>
            </a:lvl1pPr>
            <a:lvl2pPr marL="914400" indent="-457200">
              <a:buClr>
                <a:schemeClr val="accent1"/>
              </a:buClr>
              <a:buFont typeface="Calibri" panose="020F0502020204030204" pitchFamily="34" charset="0"/>
              <a:buChar char="◌"/>
              <a:defRPr>
                <a:solidFill>
                  <a:schemeClr val="tx1"/>
                </a:solidFill>
              </a:defRPr>
            </a:lvl2pPr>
            <a:lvl3pPr>
              <a:buClr>
                <a:schemeClr val="accent1"/>
              </a:buCl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98039-A8BB-4839-B209-53DF2356EDFF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600"/>
            </a:lvl1pPr>
          </a:lstStyle>
          <a:p>
            <a:fld id="{485E572F-85EE-47ED-B118-5FC8DE28CD70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7" name="Picture 7" descr="9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19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 descr="2006421153728424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5575"/>
            <a:ext cx="838200" cy="83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F80D6-71B2-49EF-9F55-5DE036C73DCF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1" descr="ppt.t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9256" y="-83829"/>
            <a:ext cx="9381776" cy="7041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00034" y="1766882"/>
            <a:ext cx="7772400" cy="1470025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500034" y="25527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1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 smtClean="0"/>
              <a:t>单击此处编辑母版副标题样式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1F369-47AF-4AEB-8EE2-B475D837CCD4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8B501-B0EE-443B-9105-05C39E48B5D5}" type="datetime1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ACF39-5322-4C7C-A171-1FF2E2A749DE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4C4DE-926D-4CE7-8736-F5F2D41DE94F}" type="datetime1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0100" y="4245434"/>
            <a:ext cx="6515100" cy="1464906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0100" y="5731796"/>
            <a:ext cx="6515100" cy="440405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6DA3E-77C0-4886-935E-DDFE383BA451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C0A89-F883-47E9-823D-3D299840ECE3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6E34F-DC16-4EF6-97AE-79B9231521A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71FB3-F506-4860-BF26-EDF265D71B47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92472-DD77-4FC1-84B5-48612837DE5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 userDrawn="1"/>
        </p:nvCxnSpPr>
        <p:spPr>
          <a:xfrm>
            <a:off x="0" y="6284913"/>
            <a:ext cx="9144000" cy="158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" name="图片 3" descr="ppt2.ti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12573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8" name="内容占位符 2"/>
          <p:cNvSpPr>
            <a:spLocks noGrp="1"/>
          </p:cNvSpPr>
          <p:nvPr>
            <p:ph idx="13"/>
          </p:nvPr>
        </p:nvSpPr>
        <p:spPr>
          <a:xfrm>
            <a:off x="357158" y="1543062"/>
            <a:ext cx="8064500" cy="3600450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4"/>
          </p:nvPr>
        </p:nvSpPr>
        <p:spPr>
          <a:xfrm>
            <a:off x="6553200" y="6423025"/>
            <a:ext cx="2133600" cy="365125"/>
          </a:xfrm>
          <a:prstGeom prst="rect">
            <a:avLst/>
          </a:prstGeo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fld id="{DA72DBD0-4841-4004-8DAF-BEE47B91ECC7}" type="slidenum">
              <a:rPr lang="zh-CN" altLang="en-US"/>
            </a:fld>
            <a:endParaRPr lang="zh-CN" altLang="en-US" dirty="0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5"/>
          </p:nvPr>
        </p:nvSpPr>
        <p:spPr>
          <a:xfrm>
            <a:off x="457200" y="6381750"/>
            <a:ext cx="2133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2B05E3DC-D9F9-4A98-989C-200DECCB560F}" type="datetime1">
              <a:rPr lang="zh-CN" altLang="en-US" smtClean="0"/>
            </a:fld>
            <a:endParaRPr lang="en-US" altLang="zh-CN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6"/>
          </p:nvPr>
        </p:nvSpPr>
        <p:spPr>
          <a:xfrm>
            <a:off x="3124200" y="6381750"/>
            <a:ext cx="2895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1" descr="ppt.t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9256" y="-83829"/>
            <a:ext cx="9381776" cy="7041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00034" y="1766882"/>
            <a:ext cx="7772400" cy="1470025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500034" y="25527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1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 smtClean="0"/>
              <a:t>单击此处编辑母版副标题样式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 userDrawn="1"/>
        </p:nvCxnSpPr>
        <p:spPr>
          <a:xfrm>
            <a:off x="0" y="6284913"/>
            <a:ext cx="9144000" cy="158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" name="图片 3" descr="ppt2.ti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12573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8" name="内容占位符 2"/>
          <p:cNvSpPr>
            <a:spLocks noGrp="1"/>
          </p:cNvSpPr>
          <p:nvPr>
            <p:ph idx="13"/>
          </p:nvPr>
        </p:nvSpPr>
        <p:spPr>
          <a:xfrm>
            <a:off x="357158" y="1543062"/>
            <a:ext cx="8064500" cy="3600450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4"/>
          </p:nvPr>
        </p:nvSpPr>
        <p:spPr>
          <a:xfrm>
            <a:off x="6553200" y="6423025"/>
            <a:ext cx="2133600" cy="365125"/>
          </a:xfrm>
          <a:prstGeom prst="rect">
            <a:avLst/>
          </a:prstGeo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fld id="{DA72DBD0-4841-4004-8DAF-BEE47B91ECC7}" type="slidenum">
              <a:rPr lang="zh-CN" altLang="en-US"/>
            </a:fld>
            <a:endParaRPr lang="zh-CN" altLang="en-US" dirty="0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5"/>
          </p:nvPr>
        </p:nvSpPr>
        <p:spPr>
          <a:xfrm>
            <a:off x="457200" y="6381750"/>
            <a:ext cx="2133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2B05E3DC-D9F9-4A98-989C-200DECCB560F}" type="datetime1">
              <a:rPr lang="zh-CN" altLang="en-US" smtClean="0"/>
            </a:fld>
            <a:endParaRPr lang="en-US" altLang="zh-CN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6"/>
          </p:nvPr>
        </p:nvSpPr>
        <p:spPr>
          <a:xfrm>
            <a:off x="3124200" y="6381750"/>
            <a:ext cx="2895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57200">
              <a:buClr>
                <a:schemeClr val="accent1"/>
              </a:buClr>
              <a:buFontTx/>
              <a:buBlip>
                <a:blip r:embed="rId2"/>
              </a:buBlip>
              <a:defRPr b="1">
                <a:solidFill>
                  <a:schemeClr val="accent1"/>
                </a:solidFill>
              </a:defRPr>
            </a:lvl1pPr>
            <a:lvl2pPr marL="914400" indent="-457200">
              <a:buClr>
                <a:schemeClr val="accent1"/>
              </a:buClr>
              <a:buFont typeface="Calibri" panose="020F0502020204030204" pitchFamily="34" charset="0"/>
              <a:buChar char="◌"/>
              <a:defRPr>
                <a:solidFill>
                  <a:schemeClr val="tx1"/>
                </a:solidFill>
              </a:defRPr>
            </a:lvl2pPr>
            <a:lvl3pPr>
              <a:buClr>
                <a:schemeClr val="accent1"/>
              </a:buCl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98039-A8BB-4839-B209-53DF2356EDFF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600"/>
            </a:lvl1pPr>
          </a:lstStyle>
          <a:p>
            <a:fld id="{485E572F-85EE-47ED-B118-5FC8DE28CD70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7" name="Picture 7" descr="9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19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 descr="2006421153728424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5575"/>
            <a:ext cx="838200" cy="83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F80D6-71B2-49EF-9F55-5DE036C73DCF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1F369-47AF-4AEB-8EE2-B475D837CCD4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8B501-B0EE-443B-9105-05C39E48B5D5}" type="datetime1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ACF39-5322-4C7C-A171-1FF2E2A749DE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4C4DE-926D-4CE7-8736-F5F2D41DE94F}" type="datetime1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0100" y="4245434"/>
            <a:ext cx="6515100" cy="1464906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0100" y="5731796"/>
            <a:ext cx="6515100" cy="440405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6DA3E-77C0-4886-935E-DDFE383BA451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57200">
              <a:buClr>
                <a:schemeClr val="accent1"/>
              </a:buClr>
              <a:buFontTx/>
              <a:buBlip>
                <a:blip r:embed="rId2"/>
              </a:buBlip>
              <a:defRPr b="1">
                <a:solidFill>
                  <a:schemeClr val="accent1"/>
                </a:solidFill>
              </a:defRPr>
            </a:lvl1pPr>
            <a:lvl2pPr marL="914400" indent="-457200">
              <a:buClr>
                <a:schemeClr val="accent1"/>
              </a:buClr>
              <a:buFont typeface="Calibri" panose="020F0502020204030204" pitchFamily="34" charset="0"/>
              <a:buChar char="◌"/>
              <a:defRPr>
                <a:solidFill>
                  <a:schemeClr val="tx1"/>
                </a:solidFill>
              </a:defRPr>
            </a:lvl2pPr>
            <a:lvl3pPr>
              <a:buClr>
                <a:schemeClr val="accent1"/>
              </a:buCl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98039-A8BB-4839-B209-53DF2356EDFF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600"/>
            </a:lvl1pPr>
          </a:lstStyle>
          <a:p>
            <a:fld id="{485E572F-85EE-47ED-B118-5FC8DE28CD70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7" name="Picture 7" descr="9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19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 descr="2006421153728424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5575"/>
            <a:ext cx="838200" cy="83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C0A89-F883-47E9-823D-3D299840ECE3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6E34F-DC16-4EF6-97AE-79B9231521A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71FB3-F506-4860-BF26-EDF265D71B47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92472-DD77-4FC1-84B5-48612837DE5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1" descr="ppt.t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9256" y="-83829"/>
            <a:ext cx="9381776" cy="7041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00034" y="1766882"/>
            <a:ext cx="7772400" cy="1470025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500034" y="25527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1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 smtClean="0"/>
              <a:t>单击此处编辑母版副标题样式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 userDrawn="1"/>
        </p:nvCxnSpPr>
        <p:spPr>
          <a:xfrm>
            <a:off x="0" y="6284913"/>
            <a:ext cx="9144000" cy="158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" name="图片 3" descr="ppt2.ti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12573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8" name="内容占位符 2"/>
          <p:cNvSpPr>
            <a:spLocks noGrp="1"/>
          </p:cNvSpPr>
          <p:nvPr>
            <p:ph idx="13"/>
          </p:nvPr>
        </p:nvSpPr>
        <p:spPr>
          <a:xfrm>
            <a:off x="357158" y="1543062"/>
            <a:ext cx="8064500" cy="3600450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4"/>
          </p:nvPr>
        </p:nvSpPr>
        <p:spPr>
          <a:xfrm>
            <a:off x="6553200" y="6423025"/>
            <a:ext cx="2133600" cy="365125"/>
          </a:xfrm>
          <a:prstGeom prst="rect">
            <a:avLst/>
          </a:prstGeo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fld id="{DA72DBD0-4841-4004-8DAF-BEE47B91ECC7}" type="slidenum">
              <a:rPr lang="zh-CN" altLang="en-US"/>
            </a:fld>
            <a:endParaRPr lang="zh-CN" altLang="en-US" dirty="0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5"/>
          </p:nvPr>
        </p:nvSpPr>
        <p:spPr>
          <a:xfrm>
            <a:off x="457200" y="6381750"/>
            <a:ext cx="2133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2B05E3DC-D9F9-4A98-989C-200DECCB560F}" type="datetime1">
              <a:rPr lang="zh-CN" altLang="en-US" smtClean="0"/>
            </a:fld>
            <a:endParaRPr lang="en-US" altLang="zh-CN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6"/>
          </p:nvPr>
        </p:nvSpPr>
        <p:spPr>
          <a:xfrm>
            <a:off x="3124200" y="6381750"/>
            <a:ext cx="2895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57200">
              <a:buClr>
                <a:schemeClr val="accent1"/>
              </a:buClr>
              <a:buFontTx/>
              <a:buBlip>
                <a:blip r:embed="rId2"/>
              </a:buBlip>
              <a:defRPr b="1">
                <a:solidFill>
                  <a:schemeClr val="accent1"/>
                </a:solidFill>
              </a:defRPr>
            </a:lvl1pPr>
            <a:lvl2pPr marL="914400" indent="-457200">
              <a:buClr>
                <a:schemeClr val="accent1"/>
              </a:buClr>
              <a:buFont typeface="Calibri" panose="020F0502020204030204" pitchFamily="34" charset="0"/>
              <a:buChar char="◌"/>
              <a:defRPr>
                <a:solidFill>
                  <a:schemeClr val="tx1"/>
                </a:solidFill>
              </a:defRPr>
            </a:lvl2pPr>
            <a:lvl3pPr>
              <a:buClr>
                <a:schemeClr val="accent1"/>
              </a:buCl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98039-A8BB-4839-B209-53DF2356EDFF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600"/>
            </a:lvl1pPr>
          </a:lstStyle>
          <a:p>
            <a:fld id="{485E572F-85EE-47ED-B118-5FC8DE28CD70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7" name="Picture 7" descr="9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19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 descr="2006421153728424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5575"/>
            <a:ext cx="838200" cy="83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F80D6-71B2-49EF-9F55-5DE036C73DCF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1F369-47AF-4AEB-8EE2-B475D837CCD4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8B501-B0EE-443B-9105-05C39E48B5D5}" type="datetime1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F80D6-71B2-49EF-9F55-5DE036C73DCF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ACF39-5322-4C7C-A171-1FF2E2A749DE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4C4DE-926D-4CE7-8736-F5F2D41DE94F}" type="datetime1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0100" y="4245434"/>
            <a:ext cx="6515100" cy="1464906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0100" y="5731796"/>
            <a:ext cx="6515100" cy="440405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6DA3E-77C0-4886-935E-DDFE383BA451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C0A89-F883-47E9-823D-3D299840ECE3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6E34F-DC16-4EF6-97AE-79B9231521A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71FB3-F506-4860-BF26-EDF265D71B47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92472-DD77-4FC1-84B5-48612837DE5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1" descr="ppt.t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9256" y="-83829"/>
            <a:ext cx="9381776" cy="7041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00034" y="1766882"/>
            <a:ext cx="7772400" cy="1470025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500034" y="25527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1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 smtClean="0"/>
              <a:t>单击此处编辑母版副标题样式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 userDrawn="1"/>
        </p:nvCxnSpPr>
        <p:spPr>
          <a:xfrm>
            <a:off x="0" y="6284913"/>
            <a:ext cx="9144000" cy="158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" name="图片 3" descr="ppt2.ti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12573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8" name="内容占位符 2"/>
          <p:cNvSpPr>
            <a:spLocks noGrp="1"/>
          </p:cNvSpPr>
          <p:nvPr>
            <p:ph idx="13"/>
          </p:nvPr>
        </p:nvSpPr>
        <p:spPr>
          <a:xfrm>
            <a:off x="357158" y="1543062"/>
            <a:ext cx="8064500" cy="3600450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4"/>
          </p:nvPr>
        </p:nvSpPr>
        <p:spPr>
          <a:xfrm>
            <a:off x="6553200" y="6423025"/>
            <a:ext cx="2133600" cy="365125"/>
          </a:xfrm>
          <a:prstGeom prst="rect">
            <a:avLst/>
          </a:prstGeo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fld id="{DA72DBD0-4841-4004-8DAF-BEE47B91ECC7}" type="slidenum">
              <a:rPr lang="zh-CN" altLang="en-US"/>
            </a:fld>
            <a:endParaRPr lang="zh-CN" altLang="en-US" dirty="0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5"/>
          </p:nvPr>
        </p:nvSpPr>
        <p:spPr>
          <a:xfrm>
            <a:off x="457200" y="6381750"/>
            <a:ext cx="2133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2B05E3DC-D9F9-4A98-989C-200DECCB560F}" type="datetime1">
              <a:rPr lang="zh-CN" altLang="en-US" smtClean="0"/>
            </a:fld>
            <a:endParaRPr lang="en-US" altLang="zh-CN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6"/>
          </p:nvPr>
        </p:nvSpPr>
        <p:spPr>
          <a:xfrm>
            <a:off x="3124200" y="6381750"/>
            <a:ext cx="2895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1" descr="ppt.t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9256" y="-83829"/>
            <a:ext cx="9381776" cy="7041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00034" y="1766882"/>
            <a:ext cx="7772400" cy="1470025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500034" y="25527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1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 smtClean="0"/>
              <a:t>单击此处编辑母版副标题样式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1F369-47AF-4AEB-8EE2-B475D837CCD4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57200">
              <a:buClr>
                <a:schemeClr val="accent1"/>
              </a:buClr>
              <a:buFontTx/>
              <a:buBlip>
                <a:blip r:embed="rId2"/>
              </a:buBlip>
              <a:defRPr b="1">
                <a:solidFill>
                  <a:schemeClr val="accent1"/>
                </a:solidFill>
              </a:defRPr>
            </a:lvl1pPr>
            <a:lvl2pPr marL="914400" indent="-457200">
              <a:buClr>
                <a:schemeClr val="accent1"/>
              </a:buClr>
              <a:buFont typeface="Calibri" panose="020F0502020204030204" pitchFamily="34" charset="0"/>
              <a:buChar char="◌"/>
              <a:defRPr>
                <a:solidFill>
                  <a:schemeClr val="tx1"/>
                </a:solidFill>
              </a:defRPr>
            </a:lvl2pPr>
            <a:lvl3pPr>
              <a:buClr>
                <a:schemeClr val="accent1"/>
              </a:buCl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98039-A8BB-4839-B209-53DF2356EDFF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600"/>
            </a:lvl1pPr>
          </a:lstStyle>
          <a:p>
            <a:fld id="{485E572F-85EE-47ED-B118-5FC8DE28CD70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7" name="Picture 7" descr="9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19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 descr="2006421153728424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5575"/>
            <a:ext cx="838200" cy="83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F80D6-71B2-49EF-9F55-5DE036C73DCF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1F369-47AF-4AEB-8EE2-B475D837CCD4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8B501-B0EE-443B-9105-05C39E48B5D5}" type="datetime1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ACF39-5322-4C7C-A171-1FF2E2A749DE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4C4DE-926D-4CE7-8736-F5F2D41DE94F}" type="datetime1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0100" y="4245434"/>
            <a:ext cx="6515100" cy="1464906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0100" y="5731796"/>
            <a:ext cx="6515100" cy="440405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6DA3E-77C0-4886-935E-DDFE383BA451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C0A89-F883-47E9-823D-3D299840ECE3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6E34F-DC16-4EF6-97AE-79B9231521A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8B501-B0EE-443B-9105-05C39E48B5D5}" type="datetime1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71FB3-F506-4860-BF26-EDF265D71B47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92472-DD77-4FC1-84B5-48612837DE5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1" descr="ppt.t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9256" y="-83829"/>
            <a:ext cx="9381776" cy="7041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00034" y="1766882"/>
            <a:ext cx="7772400" cy="1470025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500034" y="25527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1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 smtClean="0"/>
              <a:t>单击此处编辑母版副标题样式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 userDrawn="1"/>
        </p:nvCxnSpPr>
        <p:spPr>
          <a:xfrm>
            <a:off x="0" y="6284913"/>
            <a:ext cx="9144000" cy="158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" name="图片 3" descr="ppt2.ti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12573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8" name="内容占位符 2"/>
          <p:cNvSpPr>
            <a:spLocks noGrp="1"/>
          </p:cNvSpPr>
          <p:nvPr>
            <p:ph idx="13"/>
          </p:nvPr>
        </p:nvSpPr>
        <p:spPr>
          <a:xfrm>
            <a:off x="357158" y="1543062"/>
            <a:ext cx="8064500" cy="3600450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4"/>
          </p:nvPr>
        </p:nvSpPr>
        <p:spPr>
          <a:xfrm>
            <a:off x="6553200" y="6423025"/>
            <a:ext cx="2133600" cy="365125"/>
          </a:xfrm>
          <a:prstGeom prst="rect">
            <a:avLst/>
          </a:prstGeo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fld id="{DA72DBD0-4841-4004-8DAF-BEE47B91ECC7}" type="slidenum">
              <a:rPr lang="zh-CN" altLang="en-US"/>
            </a:fld>
            <a:endParaRPr lang="zh-CN" altLang="en-US" dirty="0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5"/>
          </p:nvPr>
        </p:nvSpPr>
        <p:spPr>
          <a:xfrm>
            <a:off x="457200" y="6381750"/>
            <a:ext cx="2133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2B05E3DC-D9F9-4A98-989C-200DECCB560F}" type="datetime1">
              <a:rPr lang="zh-CN" altLang="en-US" smtClean="0"/>
            </a:fld>
            <a:endParaRPr lang="en-US" altLang="zh-CN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6"/>
          </p:nvPr>
        </p:nvSpPr>
        <p:spPr>
          <a:xfrm>
            <a:off x="3124200" y="6381750"/>
            <a:ext cx="2895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57200">
              <a:buClr>
                <a:schemeClr val="accent1"/>
              </a:buClr>
              <a:buFontTx/>
              <a:buBlip>
                <a:blip r:embed="rId2"/>
              </a:buBlip>
              <a:defRPr b="1">
                <a:solidFill>
                  <a:schemeClr val="accent1"/>
                </a:solidFill>
              </a:defRPr>
            </a:lvl1pPr>
            <a:lvl2pPr marL="914400" indent="-457200">
              <a:buClr>
                <a:schemeClr val="accent1"/>
              </a:buClr>
              <a:buFont typeface="Calibri" panose="020F0502020204030204" pitchFamily="34" charset="0"/>
              <a:buChar char="◌"/>
              <a:defRPr>
                <a:solidFill>
                  <a:schemeClr val="tx1"/>
                </a:solidFill>
              </a:defRPr>
            </a:lvl2pPr>
            <a:lvl3pPr>
              <a:buClr>
                <a:schemeClr val="accent1"/>
              </a:buCl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98039-A8BB-4839-B209-53DF2356EDFF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600"/>
            </a:lvl1pPr>
          </a:lstStyle>
          <a:p>
            <a:fld id="{485E572F-85EE-47ED-B118-5FC8DE28CD70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7" name="Picture 7" descr="9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19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 descr="2006421153728424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5575"/>
            <a:ext cx="838200" cy="83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F80D6-71B2-49EF-9F55-5DE036C73DCF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1F369-47AF-4AEB-8EE2-B475D837CCD4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8B501-B0EE-443B-9105-05C39E48B5D5}" type="datetime1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ACF39-5322-4C7C-A171-1FF2E2A749DE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4C4DE-926D-4CE7-8736-F5F2D41DE94F}" type="datetime1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ACF39-5322-4C7C-A171-1FF2E2A749DE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0100" y="4245434"/>
            <a:ext cx="6515100" cy="1464906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0100" y="5731796"/>
            <a:ext cx="6515100" cy="440405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6DA3E-77C0-4886-935E-DDFE383BA451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C0A89-F883-47E9-823D-3D299840ECE3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6E34F-DC16-4EF6-97AE-79B9231521A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71FB3-F506-4860-BF26-EDF265D71B47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92472-DD77-4FC1-84B5-48612837DE5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1" descr="ppt.t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9256" y="-83829"/>
            <a:ext cx="9381776" cy="7041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00034" y="1766882"/>
            <a:ext cx="7772400" cy="1470025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500034" y="25527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1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 smtClean="0"/>
              <a:t>单击此处编辑母版副标题样式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 userDrawn="1"/>
        </p:nvCxnSpPr>
        <p:spPr>
          <a:xfrm>
            <a:off x="0" y="6284913"/>
            <a:ext cx="9144000" cy="158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" name="图片 3" descr="ppt2.ti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12573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8" name="内容占位符 2"/>
          <p:cNvSpPr>
            <a:spLocks noGrp="1"/>
          </p:cNvSpPr>
          <p:nvPr>
            <p:ph idx="13"/>
          </p:nvPr>
        </p:nvSpPr>
        <p:spPr>
          <a:xfrm>
            <a:off x="357158" y="1543062"/>
            <a:ext cx="8064500" cy="3600450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4"/>
          </p:nvPr>
        </p:nvSpPr>
        <p:spPr>
          <a:xfrm>
            <a:off x="6553200" y="6423025"/>
            <a:ext cx="2133600" cy="365125"/>
          </a:xfrm>
          <a:prstGeom prst="rect">
            <a:avLst/>
          </a:prstGeo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fld id="{DA72DBD0-4841-4004-8DAF-BEE47B91ECC7}" type="slidenum">
              <a:rPr lang="zh-CN" altLang="en-US"/>
            </a:fld>
            <a:endParaRPr lang="zh-CN" altLang="en-US" dirty="0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5"/>
          </p:nvPr>
        </p:nvSpPr>
        <p:spPr>
          <a:xfrm>
            <a:off x="457200" y="6381750"/>
            <a:ext cx="2133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2B05E3DC-D9F9-4A98-989C-200DECCB560F}" type="datetime1">
              <a:rPr lang="zh-CN" altLang="en-US" smtClean="0"/>
            </a:fld>
            <a:endParaRPr lang="en-US" altLang="zh-CN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6"/>
          </p:nvPr>
        </p:nvSpPr>
        <p:spPr>
          <a:xfrm>
            <a:off x="3124200" y="6381750"/>
            <a:ext cx="2895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57200">
              <a:buClr>
                <a:schemeClr val="accent1"/>
              </a:buClr>
              <a:buFontTx/>
              <a:buBlip>
                <a:blip r:embed="rId2"/>
              </a:buBlip>
              <a:defRPr b="1">
                <a:solidFill>
                  <a:schemeClr val="accent1"/>
                </a:solidFill>
              </a:defRPr>
            </a:lvl1pPr>
            <a:lvl2pPr marL="914400" indent="-457200">
              <a:buClr>
                <a:schemeClr val="accent1"/>
              </a:buClr>
              <a:buFont typeface="Calibri" panose="020F0502020204030204" pitchFamily="34" charset="0"/>
              <a:buChar char="◌"/>
              <a:defRPr>
                <a:solidFill>
                  <a:schemeClr val="tx1"/>
                </a:solidFill>
              </a:defRPr>
            </a:lvl2pPr>
            <a:lvl3pPr>
              <a:buClr>
                <a:schemeClr val="accent1"/>
              </a:buCl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98039-A8BB-4839-B209-53DF2356EDFF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600"/>
            </a:lvl1pPr>
          </a:lstStyle>
          <a:p>
            <a:fld id="{485E572F-85EE-47ED-B118-5FC8DE28CD70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7" name="Picture 7" descr="9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19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 descr="2006421153728424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5575"/>
            <a:ext cx="838200" cy="83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F80D6-71B2-49EF-9F55-5DE036C73DCF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4C4DE-926D-4CE7-8736-F5F2D41DE94F}" type="datetime1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1F369-47AF-4AEB-8EE2-B475D837CCD4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8B501-B0EE-443B-9105-05C39E48B5D5}" type="datetime1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ACF39-5322-4C7C-A171-1FF2E2A749DE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4C4DE-926D-4CE7-8736-F5F2D41DE94F}" type="datetime1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0100" y="4245434"/>
            <a:ext cx="6515100" cy="1464906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0100" y="5731796"/>
            <a:ext cx="6515100" cy="440405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6DA3E-77C0-4886-935E-DDFE383BA451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C0A89-F883-47E9-823D-3D299840ECE3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6E34F-DC16-4EF6-97AE-79B9231521A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71FB3-F506-4860-BF26-EDF265D71B47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0100" y="4245434"/>
            <a:ext cx="6515100" cy="1464906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0100" y="5731796"/>
            <a:ext cx="6515100" cy="440405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6DA3E-77C0-4886-935E-DDFE383BA451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C0A89-F883-47E9-823D-3D299840ECE3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6E34F-DC16-4EF6-97AE-79B9231521A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71FB3-F506-4860-BF26-EDF265D71B47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92472-DD77-4FC1-84B5-48612837DE5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 userDrawn="1"/>
        </p:nvCxnSpPr>
        <p:spPr>
          <a:xfrm>
            <a:off x="0" y="6284913"/>
            <a:ext cx="9144000" cy="158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" name="图片 3" descr="ppt2.ti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12573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8" name="内容占位符 2"/>
          <p:cNvSpPr>
            <a:spLocks noGrp="1"/>
          </p:cNvSpPr>
          <p:nvPr>
            <p:ph idx="13"/>
          </p:nvPr>
        </p:nvSpPr>
        <p:spPr>
          <a:xfrm>
            <a:off x="357158" y="1543062"/>
            <a:ext cx="8064500" cy="3600450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4"/>
          </p:nvPr>
        </p:nvSpPr>
        <p:spPr>
          <a:xfrm>
            <a:off x="6553200" y="6423025"/>
            <a:ext cx="2133600" cy="365125"/>
          </a:xfrm>
          <a:prstGeom prst="rect">
            <a:avLst/>
          </a:prstGeo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fld id="{DA72DBD0-4841-4004-8DAF-BEE47B91ECC7}" type="slidenum">
              <a:rPr lang="zh-CN" altLang="en-US"/>
            </a:fld>
            <a:endParaRPr lang="zh-CN" altLang="en-US" dirty="0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5"/>
          </p:nvPr>
        </p:nvSpPr>
        <p:spPr>
          <a:xfrm>
            <a:off x="457200" y="6381750"/>
            <a:ext cx="2133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2B05E3DC-D9F9-4A98-989C-200DECCB560F}" type="datetime1">
              <a:rPr lang="zh-CN" altLang="en-US" smtClean="0"/>
            </a:fld>
            <a:endParaRPr lang="en-US" altLang="zh-CN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6"/>
          </p:nvPr>
        </p:nvSpPr>
        <p:spPr>
          <a:xfrm>
            <a:off x="3124200" y="6381750"/>
            <a:ext cx="2895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1" descr="ppt.t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9256" y="-83829"/>
            <a:ext cx="9381776" cy="7041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00034" y="1766882"/>
            <a:ext cx="7772400" cy="1470025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500034" y="25527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1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 smtClean="0"/>
              <a:t>单击此处编辑母版副标题样式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 userDrawn="1"/>
        </p:nvCxnSpPr>
        <p:spPr>
          <a:xfrm>
            <a:off x="0" y="6284913"/>
            <a:ext cx="9144000" cy="158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" name="图片 3" descr="ppt2.ti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12573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8" name="内容占位符 2"/>
          <p:cNvSpPr>
            <a:spLocks noGrp="1"/>
          </p:cNvSpPr>
          <p:nvPr>
            <p:ph idx="13"/>
          </p:nvPr>
        </p:nvSpPr>
        <p:spPr>
          <a:xfrm>
            <a:off x="357158" y="1543062"/>
            <a:ext cx="8064500" cy="3600450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4"/>
          </p:nvPr>
        </p:nvSpPr>
        <p:spPr>
          <a:xfrm>
            <a:off x="6553200" y="6423025"/>
            <a:ext cx="2133600" cy="365125"/>
          </a:xfrm>
          <a:prstGeom prst="rect">
            <a:avLst/>
          </a:prstGeo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fld id="{DA72DBD0-4841-4004-8DAF-BEE47B91ECC7}" type="slidenum">
              <a:rPr lang="zh-CN" altLang="en-US"/>
            </a:fld>
            <a:endParaRPr lang="zh-CN" altLang="en-US" dirty="0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5"/>
          </p:nvPr>
        </p:nvSpPr>
        <p:spPr>
          <a:xfrm>
            <a:off x="457200" y="6381750"/>
            <a:ext cx="2133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2B05E3DC-D9F9-4A98-989C-200DECCB560F}" type="datetime1">
              <a:rPr lang="zh-CN" altLang="en-US" smtClean="0"/>
            </a:fld>
            <a:endParaRPr lang="en-US" altLang="zh-CN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6"/>
          </p:nvPr>
        </p:nvSpPr>
        <p:spPr>
          <a:xfrm>
            <a:off x="3124200" y="6381750"/>
            <a:ext cx="2895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57200">
              <a:buClr>
                <a:schemeClr val="accent1"/>
              </a:buClr>
              <a:buFontTx/>
              <a:buBlip>
                <a:blip r:embed="rId2"/>
              </a:buBlip>
              <a:defRPr b="1">
                <a:solidFill>
                  <a:schemeClr val="accent1"/>
                </a:solidFill>
              </a:defRPr>
            </a:lvl1pPr>
            <a:lvl2pPr marL="914400" indent="-457200">
              <a:buClr>
                <a:schemeClr val="accent1"/>
              </a:buClr>
              <a:buFont typeface="Calibri" panose="020F0502020204030204" pitchFamily="34" charset="0"/>
              <a:buChar char="◌"/>
              <a:defRPr>
                <a:solidFill>
                  <a:schemeClr val="tx1"/>
                </a:solidFill>
              </a:defRPr>
            </a:lvl2pPr>
            <a:lvl3pPr>
              <a:buClr>
                <a:schemeClr val="accent1"/>
              </a:buCl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98039-A8BB-4839-B209-53DF2356EDFF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600"/>
            </a:lvl1pPr>
          </a:lstStyle>
          <a:p>
            <a:fld id="{485E572F-85EE-47ED-B118-5FC8DE28CD70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7" name="Picture 7" descr="9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19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 descr="2006421153728424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5575"/>
            <a:ext cx="838200" cy="83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F80D6-71B2-49EF-9F55-5DE036C73DCF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1F369-47AF-4AEB-8EE2-B475D837CCD4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8B501-B0EE-443B-9105-05C39E48B5D5}" type="datetime1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ACF39-5322-4C7C-A171-1FF2E2A749DE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4C4DE-926D-4CE7-8736-F5F2D41DE94F}" type="datetime1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0100" y="4245434"/>
            <a:ext cx="6515100" cy="1464906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0100" y="5731796"/>
            <a:ext cx="6515100" cy="440405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6DA3E-77C0-4886-935E-DDFE383BA451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57200">
              <a:buClr>
                <a:schemeClr val="accent1"/>
              </a:buClr>
              <a:buFontTx/>
              <a:buBlip>
                <a:blip r:embed="rId2"/>
              </a:buBlip>
              <a:defRPr b="1">
                <a:solidFill>
                  <a:schemeClr val="accent1"/>
                </a:solidFill>
              </a:defRPr>
            </a:lvl1pPr>
            <a:lvl2pPr marL="914400" indent="-457200">
              <a:buClr>
                <a:schemeClr val="accent1"/>
              </a:buClr>
              <a:buFont typeface="Calibri" panose="020F0502020204030204" pitchFamily="34" charset="0"/>
              <a:buChar char="◌"/>
              <a:defRPr>
                <a:solidFill>
                  <a:schemeClr val="tx1"/>
                </a:solidFill>
              </a:defRPr>
            </a:lvl2pPr>
            <a:lvl3pPr>
              <a:buClr>
                <a:schemeClr val="accent1"/>
              </a:buCl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98039-A8BB-4839-B209-53DF2356EDFF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600"/>
            </a:lvl1pPr>
          </a:lstStyle>
          <a:p>
            <a:fld id="{485E572F-85EE-47ED-B118-5FC8DE28CD70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7" name="Picture 7" descr="9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19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 descr="2006421153728424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5575"/>
            <a:ext cx="838200" cy="83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C0A89-F883-47E9-823D-3D299840ECE3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6E34F-DC16-4EF6-97AE-79B9231521A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71FB3-F506-4860-BF26-EDF265D71B47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92472-DD77-4FC1-84B5-48612837DE5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1" descr="ppt.t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9256" y="-83829"/>
            <a:ext cx="9381776" cy="7041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00034" y="1766882"/>
            <a:ext cx="7772400" cy="1470025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500034" y="25527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1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 smtClean="0"/>
              <a:t>单击此处编辑母版副标题样式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 userDrawn="1"/>
        </p:nvCxnSpPr>
        <p:spPr>
          <a:xfrm>
            <a:off x="0" y="6284913"/>
            <a:ext cx="9144000" cy="158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" name="图片 3" descr="ppt2.ti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12573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8" name="内容占位符 2"/>
          <p:cNvSpPr>
            <a:spLocks noGrp="1"/>
          </p:cNvSpPr>
          <p:nvPr>
            <p:ph idx="13"/>
          </p:nvPr>
        </p:nvSpPr>
        <p:spPr>
          <a:xfrm>
            <a:off x="357158" y="1543062"/>
            <a:ext cx="8064500" cy="3600450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4"/>
          </p:nvPr>
        </p:nvSpPr>
        <p:spPr>
          <a:xfrm>
            <a:off x="6553200" y="6423025"/>
            <a:ext cx="2133600" cy="365125"/>
          </a:xfrm>
          <a:prstGeom prst="rect">
            <a:avLst/>
          </a:prstGeo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fld id="{DA72DBD0-4841-4004-8DAF-BEE47B91ECC7}" type="slidenum">
              <a:rPr lang="zh-CN" altLang="en-US"/>
            </a:fld>
            <a:endParaRPr lang="zh-CN" altLang="en-US" dirty="0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5"/>
          </p:nvPr>
        </p:nvSpPr>
        <p:spPr>
          <a:xfrm>
            <a:off x="457200" y="6381750"/>
            <a:ext cx="2133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2B05E3DC-D9F9-4A98-989C-200DECCB560F}" type="datetime1">
              <a:rPr lang="zh-CN" altLang="en-US" smtClean="0"/>
            </a:fld>
            <a:endParaRPr lang="en-US" altLang="zh-CN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6"/>
          </p:nvPr>
        </p:nvSpPr>
        <p:spPr>
          <a:xfrm>
            <a:off x="3124200" y="6381750"/>
            <a:ext cx="2895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57200">
              <a:buClr>
                <a:schemeClr val="accent1"/>
              </a:buClr>
              <a:buFontTx/>
              <a:buBlip>
                <a:blip r:embed="rId2"/>
              </a:buBlip>
              <a:defRPr b="1">
                <a:solidFill>
                  <a:schemeClr val="accent1"/>
                </a:solidFill>
              </a:defRPr>
            </a:lvl1pPr>
            <a:lvl2pPr marL="914400" indent="-457200">
              <a:buClr>
                <a:schemeClr val="accent1"/>
              </a:buClr>
              <a:buFont typeface="Calibri" panose="020F0502020204030204" pitchFamily="34" charset="0"/>
              <a:buChar char="◌"/>
              <a:defRPr>
                <a:solidFill>
                  <a:schemeClr val="tx1"/>
                </a:solidFill>
              </a:defRPr>
            </a:lvl2pPr>
            <a:lvl3pPr>
              <a:buClr>
                <a:schemeClr val="accent1"/>
              </a:buCl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98039-A8BB-4839-B209-53DF2356EDFF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600"/>
            </a:lvl1pPr>
          </a:lstStyle>
          <a:p>
            <a:fld id="{485E572F-85EE-47ED-B118-5FC8DE28CD70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7" name="Picture 7" descr="9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19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 descr="2006421153728424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5575"/>
            <a:ext cx="838200" cy="83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F80D6-71B2-49EF-9F55-5DE036C73DCF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1F369-47AF-4AEB-8EE2-B475D837CCD4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8B501-B0EE-443B-9105-05C39E48B5D5}" type="datetime1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F80D6-71B2-49EF-9F55-5DE036C73DCF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ACF39-5322-4C7C-A171-1FF2E2A749DE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4C4DE-926D-4CE7-8736-F5F2D41DE94F}" type="datetime1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0100" y="4245434"/>
            <a:ext cx="6515100" cy="1464906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0100" y="5731796"/>
            <a:ext cx="6515100" cy="440405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6DA3E-77C0-4886-935E-DDFE383BA451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C0A89-F883-47E9-823D-3D299840ECE3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6E34F-DC16-4EF6-97AE-79B9231521A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71FB3-F506-4860-BF26-EDF265D71B47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92472-DD77-4FC1-84B5-48612837DE5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1" descr="ppt.t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9256" y="-83829"/>
            <a:ext cx="9381776" cy="7041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00034" y="1766882"/>
            <a:ext cx="7772400" cy="1470025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500034" y="25527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1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 smtClean="0"/>
              <a:t>单击此处编辑母版副标题样式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 userDrawn="1"/>
        </p:nvCxnSpPr>
        <p:spPr>
          <a:xfrm>
            <a:off x="0" y="6284913"/>
            <a:ext cx="9144000" cy="158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" name="图片 3" descr="ppt2.ti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12573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8" name="内容占位符 2"/>
          <p:cNvSpPr>
            <a:spLocks noGrp="1"/>
          </p:cNvSpPr>
          <p:nvPr>
            <p:ph idx="13"/>
          </p:nvPr>
        </p:nvSpPr>
        <p:spPr>
          <a:xfrm>
            <a:off x="357158" y="1543062"/>
            <a:ext cx="8064500" cy="3600450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4"/>
          </p:nvPr>
        </p:nvSpPr>
        <p:spPr>
          <a:xfrm>
            <a:off x="6553200" y="6423025"/>
            <a:ext cx="2133600" cy="365125"/>
          </a:xfrm>
          <a:prstGeom prst="rect">
            <a:avLst/>
          </a:prstGeo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fld id="{DA72DBD0-4841-4004-8DAF-BEE47B91ECC7}" type="slidenum">
              <a:rPr lang="zh-CN" altLang="en-US"/>
            </a:fld>
            <a:endParaRPr lang="zh-CN" altLang="en-US" dirty="0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5"/>
          </p:nvPr>
        </p:nvSpPr>
        <p:spPr>
          <a:xfrm>
            <a:off x="457200" y="6381750"/>
            <a:ext cx="2133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2B05E3DC-D9F9-4A98-989C-200DECCB560F}" type="datetime1">
              <a:rPr lang="zh-CN" altLang="en-US" smtClean="0"/>
            </a:fld>
            <a:endParaRPr lang="en-US" altLang="zh-CN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6"/>
          </p:nvPr>
        </p:nvSpPr>
        <p:spPr>
          <a:xfrm>
            <a:off x="3124200" y="6381750"/>
            <a:ext cx="2895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1F369-47AF-4AEB-8EE2-B475D837CCD4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57200">
              <a:buClr>
                <a:schemeClr val="accent1"/>
              </a:buClr>
              <a:buFontTx/>
              <a:buBlip>
                <a:blip r:embed="rId2"/>
              </a:buBlip>
              <a:defRPr b="1">
                <a:solidFill>
                  <a:schemeClr val="accent1"/>
                </a:solidFill>
              </a:defRPr>
            </a:lvl1pPr>
            <a:lvl2pPr marL="914400" indent="-457200">
              <a:buClr>
                <a:schemeClr val="accent1"/>
              </a:buClr>
              <a:buFont typeface="Calibri" panose="020F0502020204030204" pitchFamily="34" charset="0"/>
              <a:buChar char="◌"/>
              <a:defRPr>
                <a:solidFill>
                  <a:schemeClr val="tx1"/>
                </a:solidFill>
              </a:defRPr>
            </a:lvl2pPr>
            <a:lvl3pPr>
              <a:buClr>
                <a:schemeClr val="accent1"/>
              </a:buCl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98039-A8BB-4839-B209-53DF2356EDFF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600"/>
            </a:lvl1pPr>
          </a:lstStyle>
          <a:p>
            <a:fld id="{485E572F-85EE-47ED-B118-5FC8DE28CD70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7" name="Picture 7" descr="9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19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 descr="2006421153728424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5575"/>
            <a:ext cx="838200" cy="83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F80D6-71B2-49EF-9F55-5DE036C73DCF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1F369-47AF-4AEB-8EE2-B475D837CCD4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8B501-B0EE-443B-9105-05C39E48B5D5}" type="datetime1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ACF39-5322-4C7C-A171-1FF2E2A749DE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4C4DE-926D-4CE7-8736-F5F2D41DE94F}" type="datetime1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0100" y="4245434"/>
            <a:ext cx="6515100" cy="1464906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0100" y="5731796"/>
            <a:ext cx="6515100" cy="440405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6DA3E-77C0-4886-935E-DDFE383BA451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C0A89-F883-47E9-823D-3D299840ECE3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6E34F-DC16-4EF6-97AE-79B9231521A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8B501-B0EE-443B-9105-05C39E48B5D5}" type="datetime1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71FB3-F506-4860-BF26-EDF265D71B47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92472-DD77-4FC1-84B5-48612837DE5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1" descr="ppt.t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9256" y="-83829"/>
            <a:ext cx="9381776" cy="7041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00034" y="1766882"/>
            <a:ext cx="7772400" cy="1470025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500034" y="25527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1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 smtClean="0"/>
              <a:t>单击此处编辑母版副标题样式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 userDrawn="1"/>
        </p:nvCxnSpPr>
        <p:spPr>
          <a:xfrm>
            <a:off x="0" y="6284913"/>
            <a:ext cx="9144000" cy="158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" name="图片 3" descr="ppt2.ti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12573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8" name="内容占位符 2"/>
          <p:cNvSpPr>
            <a:spLocks noGrp="1"/>
          </p:cNvSpPr>
          <p:nvPr>
            <p:ph idx="13"/>
          </p:nvPr>
        </p:nvSpPr>
        <p:spPr>
          <a:xfrm>
            <a:off x="357158" y="1543062"/>
            <a:ext cx="8064500" cy="3600450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4"/>
          </p:nvPr>
        </p:nvSpPr>
        <p:spPr>
          <a:xfrm>
            <a:off x="6553200" y="6423025"/>
            <a:ext cx="2133600" cy="365125"/>
          </a:xfrm>
          <a:prstGeom prst="rect">
            <a:avLst/>
          </a:prstGeo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fld id="{DA72DBD0-4841-4004-8DAF-BEE47B91ECC7}" type="slidenum">
              <a:rPr lang="zh-CN" altLang="en-US"/>
            </a:fld>
            <a:endParaRPr lang="zh-CN" altLang="en-US" dirty="0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5"/>
          </p:nvPr>
        </p:nvSpPr>
        <p:spPr>
          <a:xfrm>
            <a:off x="457200" y="6381750"/>
            <a:ext cx="2133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2B05E3DC-D9F9-4A98-989C-200DECCB560F}" type="datetime1">
              <a:rPr lang="zh-CN" altLang="en-US" smtClean="0"/>
            </a:fld>
            <a:endParaRPr lang="en-US" altLang="zh-CN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6"/>
          </p:nvPr>
        </p:nvSpPr>
        <p:spPr>
          <a:xfrm>
            <a:off x="3124200" y="6381750"/>
            <a:ext cx="2895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57200">
              <a:buClr>
                <a:schemeClr val="accent1"/>
              </a:buClr>
              <a:buFontTx/>
              <a:buBlip>
                <a:blip r:embed="rId2"/>
              </a:buBlip>
              <a:defRPr b="1">
                <a:solidFill>
                  <a:schemeClr val="accent1"/>
                </a:solidFill>
              </a:defRPr>
            </a:lvl1pPr>
            <a:lvl2pPr marL="914400" indent="-457200">
              <a:buClr>
                <a:schemeClr val="accent1"/>
              </a:buClr>
              <a:buFont typeface="Calibri" panose="020F0502020204030204" pitchFamily="34" charset="0"/>
              <a:buChar char="◌"/>
              <a:defRPr>
                <a:solidFill>
                  <a:schemeClr val="tx1"/>
                </a:solidFill>
              </a:defRPr>
            </a:lvl2pPr>
            <a:lvl3pPr>
              <a:buClr>
                <a:schemeClr val="accent1"/>
              </a:buCl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98039-A8BB-4839-B209-53DF2356EDFF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600"/>
            </a:lvl1pPr>
          </a:lstStyle>
          <a:p>
            <a:fld id="{485E572F-85EE-47ED-B118-5FC8DE28CD70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7" name="Picture 7" descr="9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19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 descr="2006421153728424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5575"/>
            <a:ext cx="838200" cy="83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F80D6-71B2-49EF-9F55-5DE036C73DCF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1F369-47AF-4AEB-8EE2-B475D837CCD4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8B501-B0EE-443B-9105-05C39E48B5D5}" type="datetime1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ACF39-5322-4C7C-A171-1FF2E2A749DE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4C4DE-926D-4CE7-8736-F5F2D41DE94F}" type="datetime1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ACF39-5322-4C7C-A171-1FF2E2A749DE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0100" y="4245434"/>
            <a:ext cx="6515100" cy="1464906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0100" y="5731796"/>
            <a:ext cx="6515100" cy="440405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6DA3E-77C0-4886-935E-DDFE383BA451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C0A89-F883-47E9-823D-3D299840ECE3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6E34F-DC16-4EF6-97AE-79B9231521A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71FB3-F506-4860-BF26-EDF265D71B47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92472-DD77-4FC1-84B5-48612837DE5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1" descr="ppt.t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9256" y="-83829"/>
            <a:ext cx="9381776" cy="7041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00034" y="1766882"/>
            <a:ext cx="7772400" cy="1470025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500034" y="25527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1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 smtClean="0"/>
              <a:t>单击此处编辑母版副标题样式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 userDrawn="1"/>
        </p:nvCxnSpPr>
        <p:spPr>
          <a:xfrm>
            <a:off x="0" y="6284913"/>
            <a:ext cx="9144000" cy="158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" name="图片 3" descr="ppt2.ti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12573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8" name="内容占位符 2"/>
          <p:cNvSpPr>
            <a:spLocks noGrp="1"/>
          </p:cNvSpPr>
          <p:nvPr>
            <p:ph idx="13"/>
          </p:nvPr>
        </p:nvSpPr>
        <p:spPr>
          <a:xfrm>
            <a:off x="357158" y="1543062"/>
            <a:ext cx="8064500" cy="3600450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4"/>
          </p:nvPr>
        </p:nvSpPr>
        <p:spPr>
          <a:xfrm>
            <a:off x="6553200" y="6423025"/>
            <a:ext cx="2133600" cy="365125"/>
          </a:xfrm>
          <a:prstGeom prst="rect">
            <a:avLst/>
          </a:prstGeo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fld id="{DA72DBD0-4841-4004-8DAF-BEE47B91ECC7}" type="slidenum">
              <a:rPr lang="zh-CN" altLang="en-US"/>
            </a:fld>
            <a:endParaRPr lang="zh-CN" altLang="en-US" dirty="0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5"/>
          </p:nvPr>
        </p:nvSpPr>
        <p:spPr>
          <a:xfrm>
            <a:off x="457200" y="6381750"/>
            <a:ext cx="2133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2B05E3DC-D9F9-4A98-989C-200DECCB560F}" type="datetime1">
              <a:rPr lang="zh-CN" altLang="en-US" smtClean="0"/>
            </a:fld>
            <a:endParaRPr lang="en-US" altLang="zh-CN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6"/>
          </p:nvPr>
        </p:nvSpPr>
        <p:spPr>
          <a:xfrm>
            <a:off x="3124200" y="6381750"/>
            <a:ext cx="2895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57200">
              <a:buClr>
                <a:schemeClr val="accent1"/>
              </a:buClr>
              <a:buFontTx/>
              <a:buBlip>
                <a:blip r:embed="rId2"/>
              </a:buBlip>
              <a:defRPr b="1">
                <a:solidFill>
                  <a:schemeClr val="accent1"/>
                </a:solidFill>
              </a:defRPr>
            </a:lvl1pPr>
            <a:lvl2pPr marL="914400" indent="-457200">
              <a:buClr>
                <a:schemeClr val="accent1"/>
              </a:buClr>
              <a:buFont typeface="Calibri" panose="020F0502020204030204" pitchFamily="34" charset="0"/>
              <a:buChar char="◌"/>
              <a:defRPr>
                <a:solidFill>
                  <a:schemeClr val="tx1"/>
                </a:solidFill>
              </a:defRPr>
            </a:lvl2pPr>
            <a:lvl3pPr>
              <a:buClr>
                <a:schemeClr val="accent1"/>
              </a:buCl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98039-A8BB-4839-B209-53DF2356EDFF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600"/>
            </a:lvl1pPr>
          </a:lstStyle>
          <a:p>
            <a:fld id="{485E572F-85EE-47ED-B118-5FC8DE28CD70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7" name="Picture 7" descr="9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19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 descr="2006421153728424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5575"/>
            <a:ext cx="838200" cy="83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F80D6-71B2-49EF-9F55-5DE036C73DCF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4C4DE-926D-4CE7-8736-F5F2D41DE94F}" type="datetime1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1F369-47AF-4AEB-8EE2-B475D837CCD4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8B501-B0EE-443B-9105-05C39E48B5D5}" type="datetime1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ACF39-5322-4C7C-A171-1FF2E2A749DE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4C4DE-926D-4CE7-8736-F5F2D41DE94F}" type="datetime1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0100" y="4245434"/>
            <a:ext cx="6515100" cy="1464906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0100" y="5731796"/>
            <a:ext cx="6515100" cy="440405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6DA3E-77C0-4886-935E-DDFE383BA451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C0A89-F883-47E9-823D-3D299840ECE3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6E34F-DC16-4EF6-97AE-79B9231521A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71FB3-F506-4860-BF26-EDF265D71B47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92472-DD77-4FC1-84B5-48612837DE5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1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35.xml"/><Relationship Id="rId8" Type="http://schemas.openxmlformats.org/officeDocument/2006/relationships/slideLayout" Target="../slideLayouts/slideLayout134.xml"/><Relationship Id="rId7" Type="http://schemas.openxmlformats.org/officeDocument/2006/relationships/slideLayout" Target="../slideLayouts/slideLayout133.xml"/><Relationship Id="rId6" Type="http://schemas.openxmlformats.org/officeDocument/2006/relationships/slideLayout" Target="../slideLayouts/slideLayout132.xml"/><Relationship Id="rId5" Type="http://schemas.openxmlformats.org/officeDocument/2006/relationships/slideLayout" Target="../slideLayouts/slideLayout131.xml"/><Relationship Id="rId4" Type="http://schemas.openxmlformats.org/officeDocument/2006/relationships/slideLayout" Target="../slideLayouts/slideLayout130.xml"/><Relationship Id="rId3" Type="http://schemas.openxmlformats.org/officeDocument/2006/relationships/slideLayout" Target="../slideLayouts/slideLayout129.xml"/><Relationship Id="rId2" Type="http://schemas.openxmlformats.org/officeDocument/2006/relationships/slideLayout" Target="../slideLayouts/slideLayout128.xml"/><Relationship Id="rId15" Type="http://schemas.openxmlformats.org/officeDocument/2006/relationships/theme" Target="../theme/theme10.xml"/><Relationship Id="rId14" Type="http://schemas.openxmlformats.org/officeDocument/2006/relationships/slideLayout" Target="../slideLayouts/slideLayout140.xml"/><Relationship Id="rId13" Type="http://schemas.openxmlformats.org/officeDocument/2006/relationships/slideLayout" Target="../slideLayouts/slideLayout139.xml"/><Relationship Id="rId12" Type="http://schemas.openxmlformats.org/officeDocument/2006/relationships/slideLayout" Target="../slideLayouts/slideLayout138.xml"/><Relationship Id="rId11" Type="http://schemas.openxmlformats.org/officeDocument/2006/relationships/slideLayout" Target="../slideLayouts/slideLayout137.xml"/><Relationship Id="rId10" Type="http://schemas.openxmlformats.org/officeDocument/2006/relationships/slideLayout" Target="../slideLayouts/slideLayout136.xml"/><Relationship Id="rId1" Type="http://schemas.openxmlformats.org/officeDocument/2006/relationships/slideLayout" Target="../slideLayouts/slideLayout127.xml"/></Relationships>
</file>

<file path=ppt/slideMasters/_rels/slideMaster1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2.xml"/><Relationship Id="rId15" Type="http://schemas.openxmlformats.org/officeDocument/2006/relationships/theme" Target="../theme/theme11.xml"/><Relationship Id="rId14" Type="http://schemas.openxmlformats.org/officeDocument/2006/relationships/slideLayout" Target="../slideLayouts/slideLayout154.xml"/><Relationship Id="rId13" Type="http://schemas.openxmlformats.org/officeDocument/2006/relationships/slideLayout" Target="../slideLayouts/slideLayout153.xml"/><Relationship Id="rId12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0.xml"/><Relationship Id="rId1" Type="http://schemas.openxmlformats.org/officeDocument/2006/relationships/slideLayout" Target="../slideLayouts/slideLayout141.xml"/></Relationships>
</file>

<file path=ppt/slideMasters/_rels/slideMaster1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63.xml"/><Relationship Id="rId8" Type="http://schemas.openxmlformats.org/officeDocument/2006/relationships/slideLayout" Target="../slideLayouts/slideLayout162.xml"/><Relationship Id="rId7" Type="http://schemas.openxmlformats.org/officeDocument/2006/relationships/slideLayout" Target="../slideLayouts/slideLayout161.xml"/><Relationship Id="rId6" Type="http://schemas.openxmlformats.org/officeDocument/2006/relationships/slideLayout" Target="../slideLayouts/slideLayout160.xml"/><Relationship Id="rId5" Type="http://schemas.openxmlformats.org/officeDocument/2006/relationships/slideLayout" Target="../slideLayouts/slideLayout159.xml"/><Relationship Id="rId4" Type="http://schemas.openxmlformats.org/officeDocument/2006/relationships/slideLayout" Target="../slideLayouts/slideLayout158.xml"/><Relationship Id="rId3" Type="http://schemas.openxmlformats.org/officeDocument/2006/relationships/slideLayout" Target="../slideLayouts/slideLayout157.xml"/><Relationship Id="rId2" Type="http://schemas.openxmlformats.org/officeDocument/2006/relationships/slideLayout" Target="../slideLayouts/slideLayout156.xml"/><Relationship Id="rId15" Type="http://schemas.openxmlformats.org/officeDocument/2006/relationships/theme" Target="../theme/theme12.xml"/><Relationship Id="rId14" Type="http://schemas.openxmlformats.org/officeDocument/2006/relationships/slideLayout" Target="../slideLayouts/slideLayout168.xml"/><Relationship Id="rId13" Type="http://schemas.openxmlformats.org/officeDocument/2006/relationships/slideLayout" Target="../slideLayouts/slideLayout167.xml"/><Relationship Id="rId12" Type="http://schemas.openxmlformats.org/officeDocument/2006/relationships/slideLayout" Target="../slideLayouts/slideLayout166.xml"/><Relationship Id="rId11" Type="http://schemas.openxmlformats.org/officeDocument/2006/relationships/slideLayout" Target="../slideLayouts/slideLayout165.xml"/><Relationship Id="rId10" Type="http://schemas.openxmlformats.org/officeDocument/2006/relationships/slideLayout" Target="../slideLayouts/slideLayout164.xml"/><Relationship Id="rId1" Type="http://schemas.openxmlformats.org/officeDocument/2006/relationships/slideLayout" Target="../slideLayouts/slideLayout155.xml"/></Relationships>
</file>

<file path=ppt/slideMasters/_rels/slideMaster1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77.xml"/><Relationship Id="rId8" Type="http://schemas.openxmlformats.org/officeDocument/2006/relationships/slideLayout" Target="../slideLayouts/slideLayout176.xml"/><Relationship Id="rId7" Type="http://schemas.openxmlformats.org/officeDocument/2006/relationships/slideLayout" Target="../slideLayouts/slideLayout175.xml"/><Relationship Id="rId6" Type="http://schemas.openxmlformats.org/officeDocument/2006/relationships/slideLayout" Target="../slideLayouts/slideLayout174.xml"/><Relationship Id="rId5" Type="http://schemas.openxmlformats.org/officeDocument/2006/relationships/slideLayout" Target="../slideLayouts/slideLayout173.xml"/><Relationship Id="rId4" Type="http://schemas.openxmlformats.org/officeDocument/2006/relationships/slideLayout" Target="../slideLayouts/slideLayout172.xml"/><Relationship Id="rId3" Type="http://schemas.openxmlformats.org/officeDocument/2006/relationships/slideLayout" Target="../slideLayouts/slideLayout171.xml"/><Relationship Id="rId2" Type="http://schemas.openxmlformats.org/officeDocument/2006/relationships/slideLayout" Target="../slideLayouts/slideLayout170.xml"/><Relationship Id="rId15" Type="http://schemas.openxmlformats.org/officeDocument/2006/relationships/theme" Target="../theme/theme13.xml"/><Relationship Id="rId14" Type="http://schemas.openxmlformats.org/officeDocument/2006/relationships/slideLayout" Target="../slideLayouts/slideLayout182.xml"/><Relationship Id="rId13" Type="http://schemas.openxmlformats.org/officeDocument/2006/relationships/slideLayout" Target="../slideLayouts/slideLayout181.xml"/><Relationship Id="rId12" Type="http://schemas.openxmlformats.org/officeDocument/2006/relationships/slideLayout" Target="../slideLayouts/slideLayout180.xml"/><Relationship Id="rId11" Type="http://schemas.openxmlformats.org/officeDocument/2006/relationships/slideLayout" Target="../slideLayouts/slideLayout179.xml"/><Relationship Id="rId10" Type="http://schemas.openxmlformats.org/officeDocument/2006/relationships/slideLayout" Target="../slideLayouts/slideLayout178.xml"/><Relationship Id="rId1" Type="http://schemas.openxmlformats.org/officeDocument/2006/relationships/slideLayout" Target="../slideLayouts/slideLayout169.xml"/></Relationships>
</file>

<file path=ppt/slideMasters/_rels/slideMaster1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91.xml"/><Relationship Id="rId8" Type="http://schemas.openxmlformats.org/officeDocument/2006/relationships/slideLayout" Target="../slideLayouts/slideLayout190.xml"/><Relationship Id="rId7" Type="http://schemas.openxmlformats.org/officeDocument/2006/relationships/slideLayout" Target="../slideLayouts/slideLayout189.xml"/><Relationship Id="rId6" Type="http://schemas.openxmlformats.org/officeDocument/2006/relationships/slideLayout" Target="../slideLayouts/slideLayout188.xml"/><Relationship Id="rId5" Type="http://schemas.openxmlformats.org/officeDocument/2006/relationships/slideLayout" Target="../slideLayouts/slideLayout187.xml"/><Relationship Id="rId4" Type="http://schemas.openxmlformats.org/officeDocument/2006/relationships/slideLayout" Target="../slideLayouts/slideLayout186.xml"/><Relationship Id="rId3" Type="http://schemas.openxmlformats.org/officeDocument/2006/relationships/slideLayout" Target="../slideLayouts/slideLayout185.xml"/><Relationship Id="rId2" Type="http://schemas.openxmlformats.org/officeDocument/2006/relationships/slideLayout" Target="../slideLayouts/slideLayout184.xml"/><Relationship Id="rId15" Type="http://schemas.openxmlformats.org/officeDocument/2006/relationships/theme" Target="../theme/theme14.xml"/><Relationship Id="rId14" Type="http://schemas.openxmlformats.org/officeDocument/2006/relationships/slideLayout" Target="../slideLayouts/slideLayout196.xml"/><Relationship Id="rId13" Type="http://schemas.openxmlformats.org/officeDocument/2006/relationships/slideLayout" Target="../slideLayouts/slideLayout195.xml"/><Relationship Id="rId12" Type="http://schemas.openxmlformats.org/officeDocument/2006/relationships/slideLayout" Target="../slideLayouts/slideLayout194.xml"/><Relationship Id="rId11" Type="http://schemas.openxmlformats.org/officeDocument/2006/relationships/slideLayout" Target="../slideLayouts/slideLayout193.xml"/><Relationship Id="rId10" Type="http://schemas.openxmlformats.org/officeDocument/2006/relationships/slideLayout" Target="../slideLayouts/slideLayout192.xml"/><Relationship Id="rId1" Type="http://schemas.openxmlformats.org/officeDocument/2006/relationships/slideLayout" Target="../slideLayouts/slideLayout183.xml"/></Relationships>
</file>

<file path=ppt/slideMasters/_rels/slideMaster1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5.xml"/><Relationship Id="rId8" Type="http://schemas.openxmlformats.org/officeDocument/2006/relationships/slideLayout" Target="../slideLayouts/slideLayout204.xml"/><Relationship Id="rId7" Type="http://schemas.openxmlformats.org/officeDocument/2006/relationships/slideLayout" Target="../slideLayouts/slideLayout203.xml"/><Relationship Id="rId6" Type="http://schemas.openxmlformats.org/officeDocument/2006/relationships/slideLayout" Target="../slideLayouts/slideLayout202.xml"/><Relationship Id="rId5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198.xml"/><Relationship Id="rId15" Type="http://schemas.openxmlformats.org/officeDocument/2006/relationships/theme" Target="../theme/theme15.xml"/><Relationship Id="rId14" Type="http://schemas.openxmlformats.org/officeDocument/2006/relationships/slideLayout" Target="../slideLayouts/slideLayout210.xml"/><Relationship Id="rId13" Type="http://schemas.openxmlformats.org/officeDocument/2006/relationships/slideLayout" Target="../slideLayouts/slideLayout209.xml"/><Relationship Id="rId12" Type="http://schemas.openxmlformats.org/officeDocument/2006/relationships/slideLayout" Target="../slideLayouts/slideLayout208.xml"/><Relationship Id="rId11" Type="http://schemas.openxmlformats.org/officeDocument/2006/relationships/slideLayout" Target="../slideLayouts/slideLayout207.xml"/><Relationship Id="rId10" Type="http://schemas.openxmlformats.org/officeDocument/2006/relationships/slideLayout" Target="../slideLayouts/slideLayout206.xml"/><Relationship Id="rId1" Type="http://schemas.openxmlformats.org/officeDocument/2006/relationships/slideLayout" Target="../slideLayouts/slideLayout197.xml"/></Relationships>
</file>

<file path=ppt/slideMasters/_rels/slideMaster1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19.xml"/><Relationship Id="rId8" Type="http://schemas.openxmlformats.org/officeDocument/2006/relationships/slideLayout" Target="../slideLayouts/slideLayout218.xml"/><Relationship Id="rId7" Type="http://schemas.openxmlformats.org/officeDocument/2006/relationships/slideLayout" Target="../slideLayouts/slideLayout217.xml"/><Relationship Id="rId6" Type="http://schemas.openxmlformats.org/officeDocument/2006/relationships/slideLayout" Target="../slideLayouts/slideLayout216.xml"/><Relationship Id="rId5" Type="http://schemas.openxmlformats.org/officeDocument/2006/relationships/slideLayout" Target="../slideLayouts/slideLayout215.xml"/><Relationship Id="rId4" Type="http://schemas.openxmlformats.org/officeDocument/2006/relationships/slideLayout" Target="../slideLayouts/slideLayout214.xml"/><Relationship Id="rId3" Type="http://schemas.openxmlformats.org/officeDocument/2006/relationships/slideLayout" Target="../slideLayouts/slideLayout213.xml"/><Relationship Id="rId2" Type="http://schemas.openxmlformats.org/officeDocument/2006/relationships/slideLayout" Target="../slideLayouts/slideLayout212.xml"/><Relationship Id="rId15" Type="http://schemas.openxmlformats.org/officeDocument/2006/relationships/theme" Target="../theme/theme16.xml"/><Relationship Id="rId14" Type="http://schemas.openxmlformats.org/officeDocument/2006/relationships/slideLayout" Target="../slideLayouts/slideLayout224.xml"/><Relationship Id="rId13" Type="http://schemas.openxmlformats.org/officeDocument/2006/relationships/slideLayout" Target="../slideLayouts/slideLayout223.xml"/><Relationship Id="rId12" Type="http://schemas.openxmlformats.org/officeDocument/2006/relationships/slideLayout" Target="../slideLayouts/slideLayout222.xml"/><Relationship Id="rId11" Type="http://schemas.openxmlformats.org/officeDocument/2006/relationships/slideLayout" Target="../slideLayouts/slideLayout221.xml"/><Relationship Id="rId10" Type="http://schemas.openxmlformats.org/officeDocument/2006/relationships/slideLayout" Target="../slideLayouts/slideLayout220.xml"/><Relationship Id="rId1" Type="http://schemas.openxmlformats.org/officeDocument/2006/relationships/slideLayout" Target="../slideLayouts/slideLayout211.xml"/></Relationships>
</file>

<file path=ppt/slideMasters/_rels/slideMaster1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33.xml"/><Relationship Id="rId8" Type="http://schemas.openxmlformats.org/officeDocument/2006/relationships/slideLayout" Target="../slideLayouts/slideLayout232.xml"/><Relationship Id="rId7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6.xml"/><Relationship Id="rId15" Type="http://schemas.openxmlformats.org/officeDocument/2006/relationships/theme" Target="../theme/theme17.xml"/><Relationship Id="rId14" Type="http://schemas.openxmlformats.org/officeDocument/2006/relationships/slideLayout" Target="../slideLayouts/slideLayout238.xml"/><Relationship Id="rId13" Type="http://schemas.openxmlformats.org/officeDocument/2006/relationships/slideLayout" Target="../slideLayouts/slideLayout237.xml"/><Relationship Id="rId12" Type="http://schemas.openxmlformats.org/officeDocument/2006/relationships/slideLayout" Target="../slideLayouts/slideLayout236.xml"/><Relationship Id="rId11" Type="http://schemas.openxmlformats.org/officeDocument/2006/relationships/slideLayout" Target="../slideLayouts/slideLayout235.xml"/><Relationship Id="rId10" Type="http://schemas.openxmlformats.org/officeDocument/2006/relationships/slideLayout" Target="../slideLayouts/slideLayout234.xml"/><Relationship Id="rId1" Type="http://schemas.openxmlformats.org/officeDocument/2006/relationships/slideLayout" Target="../slideLayouts/slideLayout225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3.xml"/><Relationship Id="rId8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6.xml"/><Relationship Id="rId15" Type="http://schemas.openxmlformats.org/officeDocument/2006/relationships/theme" Target="../theme/theme2.xml"/><Relationship Id="rId14" Type="http://schemas.openxmlformats.org/officeDocument/2006/relationships/slideLayout" Target="../slideLayouts/slideLayout28.xml"/><Relationship Id="rId13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24.xml"/><Relationship Id="rId1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7.xml"/><Relationship Id="rId8" Type="http://schemas.openxmlformats.org/officeDocument/2006/relationships/slideLayout" Target="../slideLayouts/slideLayout36.xml"/><Relationship Id="rId7" Type="http://schemas.openxmlformats.org/officeDocument/2006/relationships/slideLayout" Target="../slideLayouts/slideLayout35.xml"/><Relationship Id="rId6" Type="http://schemas.openxmlformats.org/officeDocument/2006/relationships/slideLayout" Target="../slideLayouts/slideLayout34.xml"/><Relationship Id="rId5" Type="http://schemas.openxmlformats.org/officeDocument/2006/relationships/slideLayout" Target="../slideLayouts/slideLayout33.xml"/><Relationship Id="rId4" Type="http://schemas.openxmlformats.org/officeDocument/2006/relationships/slideLayout" Target="../slideLayouts/slideLayout32.xml"/><Relationship Id="rId3" Type="http://schemas.openxmlformats.org/officeDocument/2006/relationships/slideLayout" Target="../slideLayouts/slideLayout31.xml"/><Relationship Id="rId2" Type="http://schemas.openxmlformats.org/officeDocument/2006/relationships/slideLayout" Target="../slideLayouts/slideLayout30.xml"/><Relationship Id="rId15" Type="http://schemas.openxmlformats.org/officeDocument/2006/relationships/theme" Target="../theme/theme3.xml"/><Relationship Id="rId14" Type="http://schemas.openxmlformats.org/officeDocument/2006/relationships/slideLayout" Target="../slideLayouts/slideLayout42.xml"/><Relationship Id="rId13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38.xml"/><Relationship Id="rId1" Type="http://schemas.openxmlformats.org/officeDocument/2006/relationships/slideLayout" Target="../slideLayouts/slideLayout29.xml"/></Relationships>
</file>

<file path=ppt/slideMasters/_rels/slideMaster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1.xml"/><Relationship Id="rId8" Type="http://schemas.openxmlformats.org/officeDocument/2006/relationships/slideLayout" Target="../slideLayouts/slideLayout50.xml"/><Relationship Id="rId7" Type="http://schemas.openxmlformats.org/officeDocument/2006/relationships/slideLayout" Target="../slideLayouts/slideLayout49.xml"/><Relationship Id="rId6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6.xml"/><Relationship Id="rId3" Type="http://schemas.openxmlformats.org/officeDocument/2006/relationships/slideLayout" Target="../slideLayouts/slideLayout45.xml"/><Relationship Id="rId2" Type="http://schemas.openxmlformats.org/officeDocument/2006/relationships/slideLayout" Target="../slideLayouts/slideLayout44.xml"/><Relationship Id="rId15" Type="http://schemas.openxmlformats.org/officeDocument/2006/relationships/theme" Target="../theme/theme4.xml"/><Relationship Id="rId14" Type="http://schemas.openxmlformats.org/officeDocument/2006/relationships/slideLayout" Target="../slideLayouts/slideLayout56.xml"/><Relationship Id="rId13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2.xml"/><Relationship Id="rId1" Type="http://schemas.openxmlformats.org/officeDocument/2006/relationships/slideLayout" Target="../slideLayouts/slideLayout43.xml"/></Relationships>
</file>

<file path=ppt/slideMasters/_rels/slideMaster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65.xml"/><Relationship Id="rId8" Type="http://schemas.openxmlformats.org/officeDocument/2006/relationships/slideLayout" Target="../slideLayouts/slideLayout64.xml"/><Relationship Id="rId7" Type="http://schemas.openxmlformats.org/officeDocument/2006/relationships/slideLayout" Target="../slideLayouts/slideLayout63.xml"/><Relationship Id="rId6" Type="http://schemas.openxmlformats.org/officeDocument/2006/relationships/slideLayout" Target="../slideLayouts/slideLayout62.xml"/><Relationship Id="rId5" Type="http://schemas.openxmlformats.org/officeDocument/2006/relationships/slideLayout" Target="../slideLayouts/slideLayout61.xml"/><Relationship Id="rId4" Type="http://schemas.openxmlformats.org/officeDocument/2006/relationships/slideLayout" Target="../slideLayouts/slideLayout60.xml"/><Relationship Id="rId3" Type="http://schemas.openxmlformats.org/officeDocument/2006/relationships/slideLayout" Target="../slideLayouts/slideLayout59.xml"/><Relationship Id="rId2" Type="http://schemas.openxmlformats.org/officeDocument/2006/relationships/slideLayout" Target="../slideLayouts/slideLayout58.xml"/><Relationship Id="rId15" Type="http://schemas.openxmlformats.org/officeDocument/2006/relationships/theme" Target="../theme/theme5.xml"/><Relationship Id="rId14" Type="http://schemas.openxmlformats.org/officeDocument/2006/relationships/slideLayout" Target="../slideLayouts/slideLayout70.xml"/><Relationship Id="rId13" Type="http://schemas.openxmlformats.org/officeDocument/2006/relationships/slideLayout" Target="../slideLayouts/slideLayout69.xml"/><Relationship Id="rId12" Type="http://schemas.openxmlformats.org/officeDocument/2006/relationships/slideLayout" Target="../slideLayouts/slideLayout68.xml"/><Relationship Id="rId11" Type="http://schemas.openxmlformats.org/officeDocument/2006/relationships/slideLayout" Target="../slideLayouts/slideLayout67.xml"/><Relationship Id="rId10" Type="http://schemas.openxmlformats.org/officeDocument/2006/relationships/slideLayout" Target="../slideLayouts/slideLayout66.xml"/><Relationship Id="rId1" Type="http://schemas.openxmlformats.org/officeDocument/2006/relationships/slideLayout" Target="../slideLayouts/slideLayout57.xml"/></Relationships>
</file>

<file path=ppt/slideMasters/_rels/slideMaster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9.xml"/><Relationship Id="rId8" Type="http://schemas.openxmlformats.org/officeDocument/2006/relationships/slideLayout" Target="../slideLayouts/slideLayout78.xml"/><Relationship Id="rId7" Type="http://schemas.openxmlformats.org/officeDocument/2006/relationships/slideLayout" Target="../slideLayouts/slideLayout77.xml"/><Relationship Id="rId6" Type="http://schemas.openxmlformats.org/officeDocument/2006/relationships/slideLayout" Target="../slideLayouts/slideLayout76.xml"/><Relationship Id="rId5" Type="http://schemas.openxmlformats.org/officeDocument/2006/relationships/slideLayout" Target="../slideLayouts/slideLayout75.xml"/><Relationship Id="rId4" Type="http://schemas.openxmlformats.org/officeDocument/2006/relationships/slideLayout" Target="../slideLayouts/slideLayout74.xml"/><Relationship Id="rId3" Type="http://schemas.openxmlformats.org/officeDocument/2006/relationships/slideLayout" Target="../slideLayouts/slideLayout73.xml"/><Relationship Id="rId2" Type="http://schemas.openxmlformats.org/officeDocument/2006/relationships/slideLayout" Target="../slideLayouts/slideLayout72.xml"/><Relationship Id="rId15" Type="http://schemas.openxmlformats.org/officeDocument/2006/relationships/theme" Target="../theme/theme6.xml"/><Relationship Id="rId14" Type="http://schemas.openxmlformats.org/officeDocument/2006/relationships/slideLayout" Target="../slideLayouts/slideLayout84.xml"/><Relationship Id="rId13" Type="http://schemas.openxmlformats.org/officeDocument/2006/relationships/slideLayout" Target="../slideLayouts/slideLayout83.xml"/><Relationship Id="rId12" Type="http://schemas.openxmlformats.org/officeDocument/2006/relationships/slideLayout" Target="../slideLayouts/slideLayout82.xml"/><Relationship Id="rId11" Type="http://schemas.openxmlformats.org/officeDocument/2006/relationships/slideLayout" Target="../slideLayouts/slideLayout81.xml"/><Relationship Id="rId10" Type="http://schemas.openxmlformats.org/officeDocument/2006/relationships/slideLayout" Target="../slideLayouts/slideLayout80.xml"/><Relationship Id="rId1" Type="http://schemas.openxmlformats.org/officeDocument/2006/relationships/slideLayout" Target="../slideLayouts/slideLayout71.xml"/></Relationships>
</file>

<file path=ppt/slideMasters/_rels/slideMaster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3.xml"/><Relationship Id="rId8" Type="http://schemas.openxmlformats.org/officeDocument/2006/relationships/slideLayout" Target="../slideLayouts/slideLayout92.xml"/><Relationship Id="rId7" Type="http://schemas.openxmlformats.org/officeDocument/2006/relationships/slideLayout" Target="../slideLayouts/slideLayout91.xml"/><Relationship Id="rId6" Type="http://schemas.openxmlformats.org/officeDocument/2006/relationships/slideLayout" Target="../slideLayouts/slideLayout90.xml"/><Relationship Id="rId5" Type="http://schemas.openxmlformats.org/officeDocument/2006/relationships/slideLayout" Target="../slideLayouts/slideLayout89.xml"/><Relationship Id="rId4" Type="http://schemas.openxmlformats.org/officeDocument/2006/relationships/slideLayout" Target="../slideLayouts/slideLayout88.xml"/><Relationship Id="rId3" Type="http://schemas.openxmlformats.org/officeDocument/2006/relationships/slideLayout" Target="../slideLayouts/slideLayout87.xml"/><Relationship Id="rId2" Type="http://schemas.openxmlformats.org/officeDocument/2006/relationships/slideLayout" Target="../slideLayouts/slideLayout86.xml"/><Relationship Id="rId15" Type="http://schemas.openxmlformats.org/officeDocument/2006/relationships/theme" Target="../theme/theme7.xml"/><Relationship Id="rId14" Type="http://schemas.openxmlformats.org/officeDocument/2006/relationships/slideLayout" Target="../slideLayouts/slideLayout98.xml"/><Relationship Id="rId13" Type="http://schemas.openxmlformats.org/officeDocument/2006/relationships/slideLayout" Target="../slideLayouts/slideLayout97.xml"/><Relationship Id="rId12" Type="http://schemas.openxmlformats.org/officeDocument/2006/relationships/slideLayout" Target="../slideLayouts/slideLayout96.xml"/><Relationship Id="rId11" Type="http://schemas.openxmlformats.org/officeDocument/2006/relationships/slideLayout" Target="../slideLayouts/slideLayout95.xml"/><Relationship Id="rId10" Type="http://schemas.openxmlformats.org/officeDocument/2006/relationships/slideLayout" Target="../slideLayouts/slideLayout94.xml"/><Relationship Id="rId1" Type="http://schemas.openxmlformats.org/officeDocument/2006/relationships/slideLayout" Target="../slideLayouts/slideLayout85.xml"/></Relationships>
</file>

<file path=ppt/slideMasters/_rels/slideMaster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07.xml"/><Relationship Id="rId8" Type="http://schemas.openxmlformats.org/officeDocument/2006/relationships/slideLayout" Target="../slideLayouts/slideLayout106.xml"/><Relationship Id="rId7" Type="http://schemas.openxmlformats.org/officeDocument/2006/relationships/slideLayout" Target="../slideLayouts/slideLayout105.xml"/><Relationship Id="rId6" Type="http://schemas.openxmlformats.org/officeDocument/2006/relationships/slideLayout" Target="../slideLayouts/slideLayout104.xml"/><Relationship Id="rId5" Type="http://schemas.openxmlformats.org/officeDocument/2006/relationships/slideLayout" Target="../slideLayouts/slideLayout103.xml"/><Relationship Id="rId4" Type="http://schemas.openxmlformats.org/officeDocument/2006/relationships/slideLayout" Target="../slideLayouts/slideLayout102.xml"/><Relationship Id="rId3" Type="http://schemas.openxmlformats.org/officeDocument/2006/relationships/slideLayout" Target="../slideLayouts/slideLayout101.xml"/><Relationship Id="rId2" Type="http://schemas.openxmlformats.org/officeDocument/2006/relationships/slideLayout" Target="../slideLayouts/slideLayout100.xml"/><Relationship Id="rId15" Type="http://schemas.openxmlformats.org/officeDocument/2006/relationships/theme" Target="../theme/theme8.xml"/><Relationship Id="rId14" Type="http://schemas.openxmlformats.org/officeDocument/2006/relationships/slideLayout" Target="../slideLayouts/slideLayout112.xml"/><Relationship Id="rId13" Type="http://schemas.openxmlformats.org/officeDocument/2006/relationships/slideLayout" Target="../slideLayouts/slideLayout111.xml"/><Relationship Id="rId12" Type="http://schemas.openxmlformats.org/officeDocument/2006/relationships/slideLayout" Target="../slideLayouts/slideLayout110.xml"/><Relationship Id="rId11" Type="http://schemas.openxmlformats.org/officeDocument/2006/relationships/slideLayout" Target="../slideLayouts/slideLayout109.xml"/><Relationship Id="rId10" Type="http://schemas.openxmlformats.org/officeDocument/2006/relationships/slideLayout" Target="../slideLayouts/slideLayout108.xml"/><Relationship Id="rId1" Type="http://schemas.openxmlformats.org/officeDocument/2006/relationships/slideLayout" Target="../slideLayouts/slideLayout99.xml"/></Relationships>
</file>

<file path=ppt/slideMasters/_rels/slideMaster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21.xml"/><Relationship Id="rId8" Type="http://schemas.openxmlformats.org/officeDocument/2006/relationships/slideLayout" Target="../slideLayouts/slideLayout120.xml"/><Relationship Id="rId7" Type="http://schemas.openxmlformats.org/officeDocument/2006/relationships/slideLayout" Target="../slideLayouts/slideLayout119.xml"/><Relationship Id="rId6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4.xml"/><Relationship Id="rId15" Type="http://schemas.openxmlformats.org/officeDocument/2006/relationships/theme" Target="../theme/theme9.xml"/><Relationship Id="rId14" Type="http://schemas.openxmlformats.org/officeDocument/2006/relationships/slideLayout" Target="../slideLayouts/slideLayout126.xml"/><Relationship Id="rId13" Type="http://schemas.openxmlformats.org/officeDocument/2006/relationships/slideLayout" Target="../slideLayouts/slideLayout125.xml"/><Relationship Id="rId12" Type="http://schemas.openxmlformats.org/officeDocument/2006/relationships/slideLayout" Target="../slideLayouts/slideLayout124.xml"/><Relationship Id="rId11" Type="http://schemas.openxmlformats.org/officeDocument/2006/relationships/slideLayout" Target="../slideLayouts/slideLayout123.xml"/><Relationship Id="rId10" Type="http://schemas.openxmlformats.org/officeDocument/2006/relationships/slideLayout" Target="../slideLayouts/slideLayout122.xml"/><Relationship Id="rId1" Type="http://schemas.openxmlformats.org/officeDocument/2006/relationships/slideLayout" Target="../slideLayouts/slideLayout1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6117D0-D931-4682-AB7A-53F019897110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6117D0-D931-4682-AB7A-53F019897110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  <p:sldLayoutId id="2147483790" r:id="rId7"/>
    <p:sldLayoutId id="2147483791" r:id="rId8"/>
    <p:sldLayoutId id="2147483792" r:id="rId9"/>
    <p:sldLayoutId id="2147483793" r:id="rId10"/>
    <p:sldLayoutId id="2147483794" r:id="rId11"/>
    <p:sldLayoutId id="2147483795" r:id="rId12"/>
    <p:sldLayoutId id="2147483796" r:id="rId13"/>
    <p:sldLayoutId id="2147483797" r:id="rId14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6117D0-D931-4682-AB7A-53F019897110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9" r:id="rId1"/>
    <p:sldLayoutId id="2147483800" r:id="rId2"/>
    <p:sldLayoutId id="2147483801" r:id="rId3"/>
    <p:sldLayoutId id="2147483802" r:id="rId4"/>
    <p:sldLayoutId id="2147483803" r:id="rId5"/>
    <p:sldLayoutId id="2147483804" r:id="rId6"/>
    <p:sldLayoutId id="2147483805" r:id="rId7"/>
    <p:sldLayoutId id="2147483806" r:id="rId8"/>
    <p:sldLayoutId id="2147483807" r:id="rId9"/>
    <p:sldLayoutId id="2147483808" r:id="rId10"/>
    <p:sldLayoutId id="2147483809" r:id="rId11"/>
    <p:sldLayoutId id="2147483810" r:id="rId12"/>
    <p:sldLayoutId id="2147483811" r:id="rId13"/>
    <p:sldLayoutId id="2147483812" r:id="rId14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6117D0-D931-4682-AB7A-53F019897110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14" r:id="rId1"/>
    <p:sldLayoutId id="2147483815" r:id="rId2"/>
    <p:sldLayoutId id="2147483816" r:id="rId3"/>
    <p:sldLayoutId id="2147483817" r:id="rId4"/>
    <p:sldLayoutId id="2147483818" r:id="rId5"/>
    <p:sldLayoutId id="2147483819" r:id="rId6"/>
    <p:sldLayoutId id="2147483820" r:id="rId7"/>
    <p:sldLayoutId id="2147483821" r:id="rId8"/>
    <p:sldLayoutId id="2147483822" r:id="rId9"/>
    <p:sldLayoutId id="2147483823" r:id="rId10"/>
    <p:sldLayoutId id="2147483824" r:id="rId11"/>
    <p:sldLayoutId id="2147483825" r:id="rId12"/>
    <p:sldLayoutId id="2147483826" r:id="rId13"/>
    <p:sldLayoutId id="2147483827" r:id="rId14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6117D0-D931-4682-AB7A-53F019897110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29" r:id="rId1"/>
    <p:sldLayoutId id="2147483830" r:id="rId2"/>
    <p:sldLayoutId id="2147483831" r:id="rId3"/>
    <p:sldLayoutId id="2147483832" r:id="rId4"/>
    <p:sldLayoutId id="2147483833" r:id="rId5"/>
    <p:sldLayoutId id="2147483834" r:id="rId6"/>
    <p:sldLayoutId id="2147483835" r:id="rId7"/>
    <p:sldLayoutId id="2147483836" r:id="rId8"/>
    <p:sldLayoutId id="2147483837" r:id="rId9"/>
    <p:sldLayoutId id="2147483838" r:id="rId10"/>
    <p:sldLayoutId id="2147483839" r:id="rId11"/>
    <p:sldLayoutId id="2147483840" r:id="rId12"/>
    <p:sldLayoutId id="2147483841" r:id="rId13"/>
    <p:sldLayoutId id="2147483842" r:id="rId14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6117D0-D931-4682-AB7A-53F019897110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4" r:id="rId1"/>
    <p:sldLayoutId id="2147483845" r:id="rId2"/>
    <p:sldLayoutId id="2147483846" r:id="rId3"/>
    <p:sldLayoutId id="2147483847" r:id="rId4"/>
    <p:sldLayoutId id="2147483848" r:id="rId5"/>
    <p:sldLayoutId id="2147483849" r:id="rId6"/>
    <p:sldLayoutId id="2147483850" r:id="rId7"/>
    <p:sldLayoutId id="2147483851" r:id="rId8"/>
    <p:sldLayoutId id="2147483852" r:id="rId9"/>
    <p:sldLayoutId id="2147483853" r:id="rId10"/>
    <p:sldLayoutId id="2147483854" r:id="rId11"/>
    <p:sldLayoutId id="2147483855" r:id="rId12"/>
    <p:sldLayoutId id="2147483856" r:id="rId13"/>
    <p:sldLayoutId id="2147483857" r:id="rId14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6117D0-D931-4682-AB7A-53F019897110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9" r:id="rId1"/>
    <p:sldLayoutId id="2147483860" r:id="rId2"/>
    <p:sldLayoutId id="2147483861" r:id="rId3"/>
    <p:sldLayoutId id="2147483862" r:id="rId4"/>
    <p:sldLayoutId id="2147483863" r:id="rId5"/>
    <p:sldLayoutId id="2147483864" r:id="rId6"/>
    <p:sldLayoutId id="2147483865" r:id="rId7"/>
    <p:sldLayoutId id="2147483866" r:id="rId8"/>
    <p:sldLayoutId id="2147483867" r:id="rId9"/>
    <p:sldLayoutId id="2147483868" r:id="rId10"/>
    <p:sldLayoutId id="2147483869" r:id="rId11"/>
    <p:sldLayoutId id="2147483870" r:id="rId12"/>
    <p:sldLayoutId id="2147483871" r:id="rId13"/>
    <p:sldLayoutId id="2147483872" r:id="rId14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6117D0-D931-4682-AB7A-53F019897110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  <p:sldLayoutId id="2147483880" r:id="rId7"/>
    <p:sldLayoutId id="2147483881" r:id="rId8"/>
    <p:sldLayoutId id="2147483882" r:id="rId9"/>
    <p:sldLayoutId id="2147483883" r:id="rId10"/>
    <p:sldLayoutId id="2147483884" r:id="rId11"/>
    <p:sldLayoutId id="2147483885" r:id="rId12"/>
    <p:sldLayoutId id="2147483886" r:id="rId13"/>
    <p:sldLayoutId id="2147483887" r:id="rId14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6117D0-D931-4682-AB7A-53F019897110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89" r:id="rId1"/>
    <p:sldLayoutId id="2147483890" r:id="rId2"/>
    <p:sldLayoutId id="2147483891" r:id="rId3"/>
    <p:sldLayoutId id="2147483892" r:id="rId4"/>
    <p:sldLayoutId id="2147483893" r:id="rId5"/>
    <p:sldLayoutId id="2147483894" r:id="rId6"/>
    <p:sldLayoutId id="2147483895" r:id="rId7"/>
    <p:sldLayoutId id="2147483896" r:id="rId8"/>
    <p:sldLayoutId id="2147483897" r:id="rId9"/>
    <p:sldLayoutId id="2147483898" r:id="rId10"/>
    <p:sldLayoutId id="2147483899" r:id="rId11"/>
    <p:sldLayoutId id="2147483900" r:id="rId12"/>
    <p:sldLayoutId id="2147483901" r:id="rId13"/>
    <p:sldLayoutId id="2147483902" r:id="rId14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6117D0-D931-4682-AB7A-53F019897110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  <p:sldLayoutId id="2147483677" r:id="rId14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6117D0-D931-4682-AB7A-53F019897110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6117D0-D931-4682-AB7A-53F019897110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05" r:id="rId12"/>
    <p:sldLayoutId id="2147483706" r:id="rId13"/>
    <p:sldLayoutId id="2147483707" r:id="rId14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6117D0-D931-4682-AB7A-53F019897110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  <p:sldLayoutId id="2147483720" r:id="rId12"/>
    <p:sldLayoutId id="2147483721" r:id="rId13"/>
    <p:sldLayoutId id="2147483722" r:id="rId14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6117D0-D931-4682-AB7A-53F019897110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  <p:sldLayoutId id="2147483735" r:id="rId12"/>
    <p:sldLayoutId id="2147483736" r:id="rId13"/>
    <p:sldLayoutId id="2147483737" r:id="rId14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6117D0-D931-4682-AB7A-53F019897110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  <p:sldLayoutId id="2147483750" r:id="rId12"/>
    <p:sldLayoutId id="2147483751" r:id="rId13"/>
    <p:sldLayoutId id="2147483752" r:id="rId14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6117D0-D931-4682-AB7A-53F019897110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4" r:id="rId1"/>
    <p:sldLayoutId id="2147483755" r:id="rId2"/>
    <p:sldLayoutId id="2147483756" r:id="rId3"/>
    <p:sldLayoutId id="2147483757" r:id="rId4"/>
    <p:sldLayoutId id="2147483758" r:id="rId5"/>
    <p:sldLayoutId id="2147483759" r:id="rId6"/>
    <p:sldLayoutId id="2147483760" r:id="rId7"/>
    <p:sldLayoutId id="2147483761" r:id="rId8"/>
    <p:sldLayoutId id="2147483762" r:id="rId9"/>
    <p:sldLayoutId id="2147483763" r:id="rId10"/>
    <p:sldLayoutId id="2147483764" r:id="rId11"/>
    <p:sldLayoutId id="2147483765" r:id="rId12"/>
    <p:sldLayoutId id="2147483766" r:id="rId13"/>
    <p:sldLayoutId id="2147483767" r:id="rId14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6117D0-D931-4682-AB7A-53F019897110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  <p:sldLayoutId id="2147483780" r:id="rId12"/>
    <p:sldLayoutId id="2147483781" r:id="rId13"/>
    <p:sldLayoutId id="2147483782" r:id="rId14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46.xml"/><Relationship Id="rId1" Type="http://schemas.openxmlformats.org/officeDocument/2006/relationships/image" Target="../media/image15.emf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vmlDrawing" Target="../drawings/vmlDrawing3.vml"/><Relationship Id="rId3" Type="http://schemas.openxmlformats.org/officeDocument/2006/relationships/slideLayout" Target="../slideLayouts/slideLayout46.xml"/><Relationship Id="rId2" Type="http://schemas.openxmlformats.org/officeDocument/2006/relationships/image" Target="../media/image16.wmf"/><Relationship Id="rId1" Type="http://schemas.openxmlformats.org/officeDocument/2006/relationships/oleObject" Target="../embeddings/oleObject4.bin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.xml"/><Relationship Id="rId5" Type="http://schemas.openxmlformats.org/officeDocument/2006/relationships/vmlDrawing" Target="../drawings/vmlDrawing4.vml"/><Relationship Id="rId4" Type="http://schemas.openxmlformats.org/officeDocument/2006/relationships/slideLayout" Target="../slideLayouts/slideLayout46.xml"/><Relationship Id="rId3" Type="http://schemas.openxmlformats.org/officeDocument/2006/relationships/image" Target="../media/image18.emf"/><Relationship Id="rId2" Type="http://schemas.openxmlformats.org/officeDocument/2006/relationships/image" Target="../media/image17.wmf"/><Relationship Id="rId1" Type="http://schemas.openxmlformats.org/officeDocument/2006/relationships/oleObject" Target="../embeddings/oleObject5.bin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5.vml"/><Relationship Id="rId8" Type="http://schemas.openxmlformats.org/officeDocument/2006/relationships/slideLayout" Target="../slideLayouts/slideLayout46.xml"/><Relationship Id="rId7" Type="http://schemas.openxmlformats.org/officeDocument/2006/relationships/image" Target="../media/image22.emf"/><Relationship Id="rId6" Type="http://schemas.openxmlformats.org/officeDocument/2006/relationships/image" Target="../media/image21.wmf"/><Relationship Id="rId5" Type="http://schemas.openxmlformats.org/officeDocument/2006/relationships/oleObject" Target="../embeddings/oleObject8.bin"/><Relationship Id="rId4" Type="http://schemas.openxmlformats.org/officeDocument/2006/relationships/image" Target="../media/image20.wmf"/><Relationship Id="rId3" Type="http://schemas.openxmlformats.org/officeDocument/2006/relationships/oleObject" Target="../embeddings/oleObject7.bin"/><Relationship Id="rId2" Type="http://schemas.openxmlformats.org/officeDocument/2006/relationships/image" Target="../media/image19.wmf"/><Relationship Id="rId10" Type="http://schemas.openxmlformats.org/officeDocument/2006/relationships/notesSlide" Target="../notesSlides/notesSlide11.xml"/><Relationship Id="rId1" Type="http://schemas.openxmlformats.org/officeDocument/2006/relationships/oleObject" Target="../embeddings/oleObject6.bin"/></Relationships>
</file>

<file path=ppt/slides/_rels/slide1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2.xml"/><Relationship Id="rId6" Type="http://schemas.openxmlformats.org/officeDocument/2006/relationships/vmlDrawing" Target="../drawings/vmlDrawing6.vml"/><Relationship Id="rId5" Type="http://schemas.openxmlformats.org/officeDocument/2006/relationships/slideLayout" Target="../slideLayouts/slideLayout46.xml"/><Relationship Id="rId4" Type="http://schemas.openxmlformats.org/officeDocument/2006/relationships/image" Target="../media/image24.wmf"/><Relationship Id="rId3" Type="http://schemas.openxmlformats.org/officeDocument/2006/relationships/oleObject" Target="../embeddings/oleObject10.bin"/><Relationship Id="rId2" Type="http://schemas.openxmlformats.org/officeDocument/2006/relationships/image" Target="../media/image23.wmf"/><Relationship Id="rId1" Type="http://schemas.openxmlformats.org/officeDocument/2006/relationships/oleObject" Target="../embeddings/oleObject9.bin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60.xml"/><Relationship Id="rId1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74.xml"/><Relationship Id="rId1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144.xml"/><Relationship Id="rId2" Type="http://schemas.openxmlformats.org/officeDocument/2006/relationships/chart" Target="../charts/chart2.xml"/><Relationship Id="rId1" Type="http://schemas.openxmlformats.org/officeDocument/2006/relationships/chart" Target="../charts/char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30.xml"/><Relationship Id="rId1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16.xml"/><Relationship Id="rId1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02.xml"/><Relationship Id="rId1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74.xml"/><Relationship Id="rId1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0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00.xml"/><Relationship Id="rId1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00.xml"/></Relationships>
</file>

<file path=ppt/slides/_rels/slide2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3.xml"/><Relationship Id="rId5" Type="http://schemas.openxmlformats.org/officeDocument/2006/relationships/vmlDrawing" Target="../drawings/vmlDrawing7.vml"/><Relationship Id="rId4" Type="http://schemas.openxmlformats.org/officeDocument/2006/relationships/slideLayout" Target="../slideLayouts/slideLayout200.xml"/><Relationship Id="rId3" Type="http://schemas.openxmlformats.org/officeDocument/2006/relationships/image" Target="../media/image33.png"/><Relationship Id="rId2" Type="http://schemas.openxmlformats.org/officeDocument/2006/relationships/image" Target="../media/image32.emf"/><Relationship Id="rId1" Type="http://schemas.openxmlformats.org/officeDocument/2006/relationships/oleObject" Target="../embeddings/oleObject11.bin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vmlDrawing" Target="../drawings/vmlDrawing8.vml"/><Relationship Id="rId3" Type="http://schemas.openxmlformats.org/officeDocument/2006/relationships/slideLayout" Target="../slideLayouts/slideLayout200.xml"/><Relationship Id="rId2" Type="http://schemas.openxmlformats.org/officeDocument/2006/relationships/image" Target="../media/image34.emf"/><Relationship Id="rId1" Type="http://schemas.openxmlformats.org/officeDocument/2006/relationships/oleObject" Target="../embeddings/oleObject12.bin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5.xml"/><Relationship Id="rId7" Type="http://schemas.openxmlformats.org/officeDocument/2006/relationships/vmlDrawing" Target="../drawings/vmlDrawing9.vml"/><Relationship Id="rId6" Type="http://schemas.openxmlformats.org/officeDocument/2006/relationships/slideLayout" Target="../slideLayouts/slideLayout200.xml"/><Relationship Id="rId5" Type="http://schemas.openxmlformats.org/officeDocument/2006/relationships/image" Target="../media/image38.emf"/><Relationship Id="rId4" Type="http://schemas.openxmlformats.org/officeDocument/2006/relationships/oleObject" Target="../embeddings/oleObject13.bin"/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6.xml"/><Relationship Id="rId4" Type="http://schemas.openxmlformats.org/officeDocument/2006/relationships/vmlDrawing" Target="../drawings/vmlDrawing10.vml"/><Relationship Id="rId3" Type="http://schemas.openxmlformats.org/officeDocument/2006/relationships/slideLayout" Target="../slideLayouts/slideLayout200.xml"/><Relationship Id="rId2" Type="http://schemas.openxmlformats.org/officeDocument/2006/relationships/image" Target="../media/image39.emf"/><Relationship Id="rId1" Type="http://schemas.openxmlformats.org/officeDocument/2006/relationships/oleObject" Target="../embeddings/oleObject14.bin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200.xml"/><Relationship Id="rId2" Type="http://schemas.openxmlformats.org/officeDocument/2006/relationships/chart" Target="../charts/chart4.xml"/><Relationship Id="rId1" Type="http://schemas.openxmlformats.org/officeDocument/2006/relationships/chart" Target="../charts/char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00.xml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200.xml"/><Relationship Id="rId2" Type="http://schemas.openxmlformats.org/officeDocument/2006/relationships/chart" Target="../charts/chart6.xml"/><Relationship Id="rId1" Type="http://schemas.openxmlformats.org/officeDocument/2006/relationships/chart" Target="../charts/chart5.xml"/></Relationships>
</file>

<file path=ppt/slides/_rels/slide3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0.xml"/><Relationship Id="rId5" Type="http://schemas.openxmlformats.org/officeDocument/2006/relationships/vmlDrawing" Target="../drawings/vmlDrawing11.vml"/><Relationship Id="rId4" Type="http://schemas.openxmlformats.org/officeDocument/2006/relationships/slideLayout" Target="../slideLayouts/slideLayout200.xml"/><Relationship Id="rId3" Type="http://schemas.openxmlformats.org/officeDocument/2006/relationships/image" Target="../media/image40.emf"/><Relationship Id="rId2" Type="http://schemas.openxmlformats.org/officeDocument/2006/relationships/oleObject" Target="../embeddings/oleObject15.bin"/><Relationship Id="rId1" Type="http://schemas.openxmlformats.org/officeDocument/2006/relationships/chart" Target="../charts/char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200.xml"/><Relationship Id="rId1" Type="http://schemas.openxmlformats.org/officeDocument/2006/relationships/image" Target="../media/image41.jpe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14.xml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3.xml"/><Relationship Id="rId4" Type="http://schemas.openxmlformats.org/officeDocument/2006/relationships/vmlDrawing" Target="../drawings/vmlDrawing12.vml"/><Relationship Id="rId3" Type="http://schemas.openxmlformats.org/officeDocument/2006/relationships/slideLayout" Target="../slideLayouts/slideLayout228.xml"/><Relationship Id="rId2" Type="http://schemas.openxmlformats.org/officeDocument/2006/relationships/image" Target="../media/image11.wmf"/><Relationship Id="rId1" Type="http://schemas.openxmlformats.org/officeDocument/2006/relationships/oleObject" Target="../embeddings/oleObject16.bin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8.jpeg"/><Relationship Id="rId1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vmlDrawing" Target="../drawings/vmlDrawing1.vml"/><Relationship Id="rId3" Type="http://schemas.openxmlformats.org/officeDocument/2006/relationships/slideLayout" Target="../slideLayouts/slideLayout158.xml"/><Relationship Id="rId2" Type="http://schemas.openxmlformats.org/officeDocument/2006/relationships/image" Target="../media/image9.emf"/><Relationship Id="rId1" Type="http://schemas.openxmlformats.org/officeDocument/2006/relationships/oleObject" Target="../embeddings/oleObject1.bin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.xml"/><Relationship Id="rId7" Type="http://schemas.openxmlformats.org/officeDocument/2006/relationships/vmlDrawing" Target="../drawings/vmlDrawing2.vml"/><Relationship Id="rId6" Type="http://schemas.openxmlformats.org/officeDocument/2006/relationships/slideLayout" Target="../slideLayouts/slideLayout32.xml"/><Relationship Id="rId5" Type="http://schemas.openxmlformats.org/officeDocument/2006/relationships/image" Target="../media/image12.emf"/><Relationship Id="rId4" Type="http://schemas.openxmlformats.org/officeDocument/2006/relationships/oleObject" Target="../embeddings/oleObject3.bin"/><Relationship Id="rId3" Type="http://schemas.openxmlformats.org/officeDocument/2006/relationships/image" Target="../media/image11.wmf"/><Relationship Id="rId2" Type="http://schemas.openxmlformats.org/officeDocument/2006/relationships/oleObject" Target="../embeddings/oleObject2.bin"/><Relationship Id="rId1" Type="http://schemas.openxmlformats.org/officeDocument/2006/relationships/image" Target="../media/image10.em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8.xml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685984" y="1748433"/>
            <a:ext cx="7772400" cy="1470025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zh-CN" b="0" dirty="0"/>
              <a:t>面向提供者的移动应用数据分析</a:t>
            </a:r>
            <a:endParaRPr lang="en-US" altLang="zh-CN" b="0" dirty="0"/>
          </a:p>
        </p:txBody>
      </p:sp>
      <p:sp>
        <p:nvSpPr>
          <p:cNvPr id="2" name="文本框 1"/>
          <p:cNvSpPr txBox="1"/>
          <p:nvPr/>
        </p:nvSpPr>
        <p:spPr>
          <a:xfrm>
            <a:off x="6250305" y="5789295"/>
            <a:ext cx="79502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400" b="1" dirty="0">
                <a:solidFill>
                  <a:schemeClr val="bg1"/>
                </a:solidFill>
                <a:uFillTx/>
                <a:sym typeface="+mn-ea"/>
              </a:rPr>
              <a:t>王康</a:t>
            </a:r>
            <a:endParaRPr lang="zh-CN" altLang="en-US" sz="2400" b="1" dirty="0">
              <a:solidFill>
                <a:schemeClr val="bg1"/>
              </a:solidFill>
              <a:uFillTx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213225" y="6249670"/>
            <a:ext cx="486918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 b="1" dirty="0">
                <a:solidFill>
                  <a:schemeClr val="bg1"/>
                </a:solidFill>
                <a:uFillTx/>
                <a:sym typeface="+mn-ea"/>
              </a:rPr>
              <a:t>天津大学计算机科学与技术学院</a:t>
            </a:r>
            <a:endParaRPr lang="zh-CN" altLang="en-US" sz="2400" b="1" dirty="0">
              <a:solidFill>
                <a:schemeClr val="bg1"/>
              </a:solidFill>
              <a:uFillTx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0448" y="0"/>
            <a:ext cx="7726352" cy="1143000"/>
          </a:xfrm>
        </p:spPr>
        <p:txBody>
          <a:bodyPr>
            <a:normAutofit/>
          </a:bodyPr>
          <a:lstStyle/>
          <a:p>
            <a:pPr algn="l"/>
            <a:r>
              <a:rPr lang="zh-CN" altLang="en-US" sz="3200" b="1" dirty="0">
                <a:sym typeface="+mn-ea"/>
              </a:rPr>
              <a:t>决策角度 </a:t>
            </a:r>
            <a:r>
              <a:rPr lang="en-US" altLang="zh-CN" sz="3200" b="1" dirty="0">
                <a:sym typeface="+mn-ea"/>
              </a:rPr>
              <a:t>- </a:t>
            </a:r>
            <a:r>
              <a:rPr lang="zh-CN" altLang="en-US" sz="3200" b="1" dirty="0">
                <a:sym typeface="+mn-ea"/>
              </a:rPr>
              <a:t>模型</a:t>
            </a:r>
            <a:endParaRPr lang="zh-CN" altLang="en-US" sz="3200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3016250" y="6356350"/>
            <a:ext cx="226949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/>
              <a:t>图：</a:t>
            </a:r>
            <a:r>
              <a:rPr lang="zh-CN" altLang="en-US" sz="1400">
                <a:sym typeface="+mn-ea"/>
              </a:rPr>
              <a:t>提供者</a:t>
            </a:r>
            <a:r>
              <a:rPr lang="zh-CN" altLang="en-US" sz="1400"/>
              <a:t>与用户的关系 </a:t>
            </a:r>
            <a:endParaRPr lang="zh-CN" altLang="en-US" sz="1400"/>
          </a:p>
        </p:txBody>
      </p:sp>
      <p:sp>
        <p:nvSpPr>
          <p:cNvPr id="5" name="文本框 4"/>
          <p:cNvSpPr txBox="1"/>
          <p:nvPr/>
        </p:nvSpPr>
        <p:spPr>
          <a:xfrm>
            <a:off x="321945" y="1289685"/>
            <a:ext cx="22637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/>
              <a:t>主要思想</a:t>
            </a:r>
            <a:endParaRPr lang="zh-CN" altLang="en-US" b="1"/>
          </a:p>
        </p:txBody>
      </p:sp>
      <p:pic>
        <p:nvPicPr>
          <p:cNvPr id="7" name="内容占位符 6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28320" y="1830070"/>
            <a:ext cx="7868920" cy="45262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31746" name="对象 19"/>
          <p:cNvGraphicFramePr>
            <a:graphicFrameLocks noChangeAspect="1"/>
          </p:cNvGraphicFramePr>
          <p:nvPr/>
        </p:nvGraphicFramePr>
        <p:xfrm>
          <a:off x="1636237" y="2297113"/>
          <a:ext cx="5871210" cy="4616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1" imgW="2438400" imgH="190500" progId="Equation.KSEE3">
                  <p:embed/>
                </p:oleObj>
              </mc:Choice>
              <mc:Fallback>
                <p:oleObj name="" r:id="rId1" imgW="2438400" imgH="1905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636237" y="2297113"/>
                        <a:ext cx="5871210" cy="46164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747" name="文本框 3"/>
          <p:cNvSpPr txBox="1"/>
          <p:nvPr/>
        </p:nvSpPr>
        <p:spPr>
          <a:xfrm>
            <a:off x="1005523" y="3147378"/>
            <a:ext cx="6694487" cy="286131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indent="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 </a:t>
            </a:r>
            <a:r>
              <a:rPr lang="en-US" altLang="zh-CN" b="1">
                <a:latin typeface="Arial" panose="020B0604020202020204" pitchFamily="34" charset="0"/>
                <a:ea typeface="宋体" panose="02010600030101010101" pitchFamily="2" charset="-122"/>
              </a:rPr>
              <a:t>P(topic | app) 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: 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提供者重视（强调）程度。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indent="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 </a:t>
            </a:r>
            <a:r>
              <a:rPr lang="en-US" altLang="zh-CN" b="1">
                <a:latin typeface="Arial" panose="020B0604020202020204" pitchFamily="34" charset="0"/>
                <a:ea typeface="宋体" panose="02010600030101010101" pitchFamily="2" charset="-122"/>
              </a:rPr>
              <a:t>pop(app) 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: 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表示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app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整体得到的用户反馈，通过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app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的下载量及评分数来进行度量。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fontAlgn="auto">
              <a:lnSpc>
                <a:spcPct val="150000"/>
              </a:lnSpc>
            </a:pPr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b="1">
                <a:latin typeface="Arial" panose="020B0604020202020204" pitchFamily="34" charset="0"/>
                <a:ea typeface="宋体" panose="02010600030101010101" pitchFamily="2" charset="-122"/>
              </a:rPr>
              <a:t>这里认为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：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1800">
                <a:latin typeface="Arial" panose="020B0604020202020204" pitchFamily="34" charset="0"/>
                <a:ea typeface="宋体" panose="02010600030101010101" pitchFamily="2" charset="-122"/>
              </a:rPr>
              <a:t>提供者强调的产品特色，往往是吸引用户的主要原因。</a:t>
            </a:r>
            <a:endParaRPr lang="zh-CN" altLang="en-US" sz="160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960448" y="0"/>
            <a:ext cx="7726352" cy="1143000"/>
          </a:xfrm>
        </p:spPr>
        <p:txBody>
          <a:bodyPr>
            <a:normAutofit/>
          </a:bodyPr>
          <a:p>
            <a:pPr algn="l"/>
            <a:r>
              <a:rPr lang="zh-CN" altLang="en-US" sz="3200" b="1" dirty="0">
                <a:sym typeface="+mn-ea"/>
              </a:rPr>
              <a:t>决策角度 </a:t>
            </a:r>
            <a:r>
              <a:rPr lang="en-US" altLang="zh-CN" sz="3200" b="1" dirty="0">
                <a:sym typeface="+mn-ea"/>
              </a:rPr>
              <a:t>- </a:t>
            </a:r>
            <a:r>
              <a:rPr lang="zh-CN" altLang="en-US" sz="3200" b="1" dirty="0">
                <a:sym typeface="+mn-ea"/>
              </a:rPr>
              <a:t>模型</a:t>
            </a:r>
            <a:endParaRPr lang="zh-CN" altLang="en-US" sz="3200" b="1" dirty="0"/>
          </a:p>
        </p:txBody>
      </p:sp>
      <p:sp>
        <p:nvSpPr>
          <p:cNvPr id="2" name="文本框 1"/>
          <p:cNvSpPr txBox="1"/>
          <p:nvPr/>
        </p:nvSpPr>
        <p:spPr>
          <a:xfrm>
            <a:off x="360680" y="1289685"/>
            <a:ext cx="16192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/>
              <a:t>刻画</a:t>
            </a:r>
            <a:r>
              <a:rPr lang="en-US" altLang="zh-CN" b="1"/>
              <a:t>app</a:t>
            </a:r>
            <a:endParaRPr lang="en-US" altLang="zh-CN" b="1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3794" name="内容占位符 2"/>
          <p:cNvSpPr>
            <a:spLocks noGrp="1"/>
          </p:cNvSpPr>
          <p:nvPr>
            <p:ph idx="1"/>
          </p:nvPr>
        </p:nvSpPr>
        <p:spPr>
          <a:xfrm>
            <a:off x="541655" y="1269365"/>
            <a:ext cx="7247255" cy="391795"/>
          </a:xfrm>
        </p:spPr>
        <p:txBody>
          <a:bodyPr wrap="square" lIns="91440" tIns="45720" rIns="91440" bIns="45720" anchor="t"/>
          <a:p>
            <a:pPr marL="0" indent="0">
              <a:buNone/>
            </a:pPr>
            <a:r>
              <a:rPr lang="zh-CN" altLang="en-US" sz="1800" b="1" kern="1200" baseline="0">
                <a:solidFill>
                  <a:schemeClr val="tx1"/>
                </a:solidFill>
                <a:cs typeface="+mn-cs"/>
              </a:rPr>
              <a:t>刻画提供者</a:t>
            </a:r>
            <a:r>
              <a:rPr lang="zh-CN" altLang="en-US" sz="1800" kern="1200" baseline="0">
                <a:solidFill>
                  <a:schemeClr val="tx1"/>
                </a:solidFill>
                <a:cs typeface="+mn-cs"/>
              </a:rPr>
              <a:t>：</a:t>
            </a:r>
            <a:endParaRPr lang="zh-CN" altLang="en-US" sz="1600" kern="1200" baseline="0"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indent="0">
              <a:buNone/>
            </a:pPr>
            <a:endParaRPr lang="en-US" altLang="zh-CN" sz="1600" kern="1200" baseline="0"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indent="0">
              <a:buNone/>
            </a:pPr>
            <a:endParaRPr lang="en-US" altLang="zh-CN" sz="1400" kern="1200" baseline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indent="0">
              <a:buNone/>
            </a:pPr>
            <a:endParaRPr lang="en-US" altLang="zh-CN" sz="1800" b="1" kern="1200" baseline="-250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indent="0">
              <a:buNone/>
            </a:pPr>
            <a:endParaRPr lang="en-US" altLang="zh-CN" sz="1800" kern="1200" baseline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3795" name="文本框 6"/>
          <p:cNvSpPr txBox="1"/>
          <p:nvPr/>
        </p:nvSpPr>
        <p:spPr>
          <a:xfrm>
            <a:off x="541338" y="3541395"/>
            <a:ext cx="2943225" cy="259969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1600" b="1">
                <a:latin typeface="Arial" panose="020B0604020202020204" pitchFamily="34" charset="0"/>
                <a:ea typeface="宋体" panose="02010600030101010101" pitchFamily="2" charset="-122"/>
              </a:rPr>
              <a:t>说明</a:t>
            </a:r>
            <a:r>
              <a:rPr lang="zh-CN" altLang="en-US" sz="1600">
                <a:latin typeface="Arial" panose="020B0604020202020204" pitchFamily="34" charset="0"/>
                <a:ea typeface="宋体" panose="02010600030101010101" pitchFamily="2" charset="-122"/>
              </a:rPr>
              <a:t>：</a:t>
            </a:r>
            <a:endParaRPr lang="zh-CN" altLang="en-US" sz="160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提供者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 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在某个 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topic 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下的实力量化。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</a:t>
            </a:r>
            <a:endParaRPr lang="en-US" altLang="zh-CN" sz="1400" b="1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b="1">
                <a:latin typeface="Arial" panose="020B0604020202020204" pitchFamily="34" charset="0"/>
                <a:ea typeface="宋体" panose="02010600030101010101" pitchFamily="2" charset="-122"/>
              </a:rPr>
              <a:t>P</a:t>
            </a:r>
            <a:r>
              <a:rPr lang="en-US" altLang="zh-CN" sz="1400" b="1" baseline="-25000">
                <a:latin typeface="Arial" panose="020B0604020202020204" pitchFamily="34" charset="0"/>
                <a:ea typeface="宋体" panose="02010600030101010101" pitchFamily="2" charset="-122"/>
              </a:rPr>
              <a:t> </a:t>
            </a:r>
            <a:r>
              <a:rPr lang="en-US" altLang="zh-CN" sz="1400" b="1">
                <a:latin typeface="Arial" panose="020B0604020202020204" pitchFamily="34" charset="0"/>
                <a:ea typeface="宋体" panose="02010600030101010101" pitchFamily="2" charset="-122"/>
              </a:rPr>
              <a:t>(topic|app) </a:t>
            </a:r>
            <a:r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</a:rPr>
              <a:t>表示</a:t>
            </a:r>
            <a:r>
              <a:rPr lang="en-US" altLang="zh-CN" sz="1400">
                <a:latin typeface="Arial" panose="020B0604020202020204" pitchFamily="34" charset="0"/>
                <a:ea typeface="宋体" panose="02010600030101010101" pitchFamily="2" charset="-122"/>
              </a:rPr>
              <a:t> 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app</a:t>
            </a:r>
            <a:r>
              <a:rPr lang="en-US" altLang="zh-CN" sz="1400" baseline="-25000"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 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下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topic 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的概率。</a:t>
            </a:r>
            <a:endParaRPr lang="zh-CN" altLang="en-US" sz="1400" baseline="-2500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b="1">
                <a:latin typeface="Arial" panose="020B0604020202020204" pitchFamily="34" charset="0"/>
                <a:ea typeface="宋体" panose="02010600030101010101" pitchFamily="2" charset="-122"/>
              </a:rPr>
              <a:t>p</a:t>
            </a:r>
            <a:r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</a:rPr>
              <a:t>表示提供者</a:t>
            </a:r>
            <a:r>
              <a:rPr lang="en-US" altLang="zh-CN" sz="1400">
                <a:latin typeface="Arial" panose="020B0604020202020204" pitchFamily="34" charset="0"/>
                <a:ea typeface="宋体" panose="02010600030101010101" pitchFamily="2" charset="-122"/>
              </a:rPr>
              <a:t>p</a:t>
            </a:r>
            <a:r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</a:rPr>
              <a:t>。</a:t>
            </a:r>
            <a:endParaRPr lang="zh-CN" altLang="en-US" sz="140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b="1">
                <a:latin typeface="Arial" panose="020B0604020202020204" pitchFamily="34" charset="0"/>
                <a:ea typeface="宋体" panose="02010600030101010101" pitchFamily="2" charset="-122"/>
              </a:rPr>
              <a:t>P</a:t>
            </a:r>
            <a:r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</a:rPr>
              <a:t>表示提供者</a:t>
            </a:r>
            <a:r>
              <a:rPr lang="en-US" altLang="zh-CN" sz="1400">
                <a:latin typeface="Arial" panose="020B0604020202020204" pitchFamily="34" charset="0"/>
                <a:ea typeface="宋体" panose="02010600030101010101" pitchFamily="2" charset="-122"/>
              </a:rPr>
              <a:t>p </a:t>
            </a:r>
            <a:r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</a:rPr>
              <a:t>开发的产品</a:t>
            </a:r>
            <a:r>
              <a:rPr lang="en-US" altLang="zh-CN" sz="1400">
                <a:latin typeface="Arial" panose="020B0604020202020204" pitchFamily="34" charset="0"/>
                <a:ea typeface="宋体" panose="02010600030101010101" pitchFamily="2" charset="-122"/>
              </a:rPr>
              <a:t>app</a:t>
            </a:r>
            <a:r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</a:rPr>
              <a:t>集合。</a:t>
            </a:r>
            <a:endParaRPr lang="zh-CN" altLang="en-US" sz="1400" baseline="-250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33796" name="对象 3"/>
          <p:cNvGraphicFramePr>
            <a:graphicFrameLocks noChangeAspect="1"/>
          </p:cNvGraphicFramePr>
          <p:nvPr/>
        </p:nvGraphicFramePr>
        <p:xfrm>
          <a:off x="2512219" y="2081372"/>
          <a:ext cx="3882390" cy="9455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7" name="" r:id="rId1" imgW="2654300" imgH="647700" progId="Equation.KSEE3">
                  <p:embed/>
                </p:oleObj>
              </mc:Choice>
              <mc:Fallback>
                <p:oleObj name="" r:id="rId1" imgW="2654300" imgH="647700" progId="Equation.KSEE3">
                  <p:embed/>
                  <p:pic>
                    <p:nvPicPr>
                      <p:cNvPr id="0" name="图片 307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512219" y="2081372"/>
                        <a:ext cx="3882390" cy="94551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标题 2"/>
          <p:cNvSpPr>
            <a:spLocks noGrp="1"/>
          </p:cNvSpPr>
          <p:nvPr/>
        </p:nvSpPr>
        <p:spPr>
          <a:xfrm>
            <a:off x="960448" y="0"/>
            <a:ext cx="7726352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200" b="1" dirty="0">
                <a:sym typeface="+mn-ea"/>
              </a:rPr>
              <a:t>决策角度 </a:t>
            </a:r>
            <a:r>
              <a:rPr lang="en-US" altLang="zh-CN" sz="3200" b="1" dirty="0">
                <a:sym typeface="+mn-ea"/>
              </a:rPr>
              <a:t>- </a:t>
            </a:r>
            <a:r>
              <a:rPr lang="zh-CN" altLang="en-US" sz="3200" b="1" dirty="0">
                <a:sym typeface="+mn-ea"/>
              </a:rPr>
              <a:t>模型</a:t>
            </a:r>
            <a:endParaRPr lang="zh-CN" altLang="en-US" sz="3200" b="1" dirty="0"/>
          </a:p>
        </p:txBody>
      </p:sp>
      <p:sp>
        <p:nvSpPr>
          <p:cNvPr id="2" name="文本框 1"/>
          <p:cNvSpPr txBox="1"/>
          <p:nvPr/>
        </p:nvSpPr>
        <p:spPr>
          <a:xfrm>
            <a:off x="5151120" y="6007100"/>
            <a:ext cx="294830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/>
              <a:t>图</a:t>
            </a:r>
            <a:r>
              <a:rPr lang="en-US" altLang="zh-CN" sz="1400"/>
              <a:t>1</a:t>
            </a:r>
            <a:r>
              <a:rPr lang="zh-CN" altLang="en-US" sz="1400"/>
              <a:t>：根据</a:t>
            </a:r>
            <a:r>
              <a:rPr lang="en-US" altLang="zh-CN" sz="1400"/>
              <a:t>app</a:t>
            </a:r>
            <a:r>
              <a:rPr lang="zh-CN" altLang="en-US" sz="1400"/>
              <a:t>评估提供者</a:t>
            </a:r>
            <a:endParaRPr lang="en-US" altLang="zh-CN" sz="14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1030" y="3682365"/>
            <a:ext cx="4255770" cy="231775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5842" name="内容占位符 2"/>
          <p:cNvSpPr>
            <a:spLocks noGrp="1"/>
          </p:cNvSpPr>
          <p:nvPr>
            <p:ph idx="1"/>
          </p:nvPr>
        </p:nvSpPr>
        <p:spPr>
          <a:xfrm>
            <a:off x="440055" y="1423035"/>
            <a:ext cx="7680325" cy="448945"/>
          </a:xfrm>
        </p:spPr>
        <p:txBody>
          <a:bodyPr wrap="square" lIns="91440" tIns="45720" rIns="91440" bIns="45720" anchor="t">
            <a:normAutofit lnSpcReduction="10000"/>
          </a:bodyPr>
          <a:p>
            <a:pPr marL="0" indent="0">
              <a:buNone/>
            </a:pPr>
            <a:r>
              <a:rPr lang="zh-CN" altLang="en-US" sz="1800" kern="1200" baseline="0">
                <a:solidFill>
                  <a:schemeClr val="tx1"/>
                </a:solidFill>
                <a:cs typeface="+mn-cs"/>
                <a:sym typeface="黑体" panose="02010609060101010101" pitchFamily="49" charset="-122"/>
              </a:rPr>
              <a:t>刻画市场环境：</a:t>
            </a:r>
            <a:r>
              <a:rPr lang="zh-CN" altLang="en-US" sz="1400" kern="1200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黑体" panose="02010609060101010101" pitchFamily="49" charset="-122"/>
              </a:rPr>
              <a:t> </a:t>
            </a:r>
            <a:r>
              <a:rPr lang="zh-CN" altLang="en-US" sz="1600" kern="1200" baseline="0">
                <a:solidFill>
                  <a:schemeClr val="tx1"/>
                </a:solidFill>
                <a:cs typeface="+mn-cs"/>
                <a:sym typeface="黑体" panose="02010609060101010101" pitchFamily="49" charset="-122"/>
              </a:rPr>
              <a:t> （</a:t>
            </a:r>
            <a:r>
              <a:rPr lang="zh-CN" altLang="en-US" sz="1600" b="0" kern="1200" baseline="0">
                <a:solidFill>
                  <a:schemeClr val="tx1"/>
                </a:solidFill>
                <a:cs typeface="+mn-cs"/>
                <a:sym typeface="黑体" panose="02010609060101010101" pitchFamily="49" charset="-122"/>
              </a:rPr>
              <a:t>反映</a:t>
            </a:r>
            <a:r>
              <a:rPr lang="zh-CN" altLang="en-US" sz="1600" kern="1200" baseline="0">
                <a:solidFill>
                  <a:schemeClr val="tx1"/>
                </a:solidFill>
                <a:cs typeface="+mn-cs"/>
                <a:sym typeface="黑体" panose="02010609060101010101" pitchFamily="49" charset="-122"/>
              </a:rPr>
              <a:t>用户需求</a:t>
            </a:r>
            <a:r>
              <a:rPr lang="zh-CN" altLang="en-US" sz="1600" b="0" kern="1200" baseline="0">
                <a:solidFill>
                  <a:schemeClr val="tx1"/>
                </a:solidFill>
                <a:cs typeface="+mn-cs"/>
                <a:sym typeface="黑体" panose="02010609060101010101" pitchFamily="49" charset="-122"/>
              </a:rPr>
              <a:t>， </a:t>
            </a:r>
            <a:r>
              <a:rPr lang="zh-CN" altLang="en-US" sz="1600" kern="1200" baseline="0">
                <a:solidFill>
                  <a:schemeClr val="tx1"/>
                </a:solidFill>
                <a:cs typeface="+mn-cs"/>
                <a:sym typeface="黑体" panose="02010609060101010101" pitchFamily="49" charset="-122"/>
              </a:rPr>
              <a:t>竞争情况）（换图）</a:t>
            </a:r>
            <a:endParaRPr lang="zh-CN" altLang="en-US" sz="1600" b="1" kern="1200" baseline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黑体" panose="02010609060101010101" pitchFamily="49" charset="-122"/>
            </a:endParaRPr>
          </a:p>
          <a:p>
            <a:pPr marL="0" indent="0">
              <a:buNone/>
            </a:pPr>
            <a:endParaRPr lang="zh-CN" altLang="en-US" sz="1600" b="1" kern="1200" baseline="0"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indent="0">
              <a:buNone/>
            </a:pPr>
            <a:endParaRPr lang="zh-CN" altLang="en-US" sz="1600" b="1" kern="1200" baseline="0"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indent="0">
              <a:buNone/>
            </a:pPr>
            <a:endParaRPr lang="zh-CN" altLang="en-US" sz="1600" b="1" kern="1200" baseline="0"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indent="0">
              <a:buNone/>
            </a:pPr>
            <a:endParaRPr lang="zh-CN" altLang="en-US" sz="1600" kern="1200" baseline="0"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indent="0">
              <a:buNone/>
            </a:pPr>
            <a:endParaRPr lang="zh-CN" altLang="en-US" sz="1600" kern="1200" baseline="0"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indent="0">
              <a:buNone/>
            </a:pPr>
            <a:endParaRPr lang="zh-CN" altLang="en-US" sz="1600" kern="1200" baseline="0"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indent="0">
              <a:buNone/>
            </a:pPr>
            <a:endParaRPr lang="zh-CN" altLang="en-US" sz="1600" kern="1200" baseline="0"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indent="0">
              <a:buNone/>
            </a:pPr>
            <a:endParaRPr lang="en-US" altLang="zh-CN" sz="1400" kern="1200" baseline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indent="0">
              <a:buNone/>
            </a:pPr>
            <a:endParaRPr lang="en-US" altLang="zh-CN" sz="1800" kern="1200" baseline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5843" name="文本框 5"/>
          <p:cNvSpPr txBox="1"/>
          <p:nvPr/>
        </p:nvSpPr>
        <p:spPr>
          <a:xfrm>
            <a:off x="440055" y="4663440"/>
            <a:ext cx="3467100" cy="245872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fontAlgn="auto">
              <a:lnSpc>
                <a:spcPct val="150000"/>
              </a:lnSpc>
            </a:pPr>
            <a:r>
              <a:rPr lang="zh-CN" altLang="en-US" sz="1400" b="1">
                <a:latin typeface="Arial" panose="020B0604020202020204" pitchFamily="34" charset="0"/>
                <a:ea typeface="宋体" panose="02010600030101010101" pitchFamily="2" charset="-122"/>
              </a:rPr>
              <a:t>说明</a:t>
            </a:r>
            <a:r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</a:rPr>
              <a:t>：</a:t>
            </a:r>
            <a:endParaRPr lang="zh-CN" altLang="en-US" sz="140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fontAlgn="auto">
              <a:lnSpc>
                <a:spcPct val="150000"/>
              </a:lnSpc>
            </a:pPr>
            <a:r>
              <a:rPr lang="en-US" altLang="zh-CN" sz="1200" b="1">
                <a:latin typeface="Arial" panose="020B0604020202020204" pitchFamily="34" charset="0"/>
                <a:ea typeface="宋体" panose="02010600030101010101" pitchFamily="2" charset="-122"/>
              </a:rPr>
              <a:t>A </a:t>
            </a:r>
            <a:r>
              <a:rPr lang="zh-CN" altLang="en-US" sz="1200">
                <a:latin typeface="Arial" panose="020B0604020202020204" pitchFamily="34" charset="0"/>
                <a:ea typeface="宋体" panose="02010600030101010101" pitchFamily="2" charset="-122"/>
              </a:rPr>
              <a:t>表示我们研究</a:t>
            </a:r>
            <a:r>
              <a:rPr lang="en-US" altLang="zh-CN" sz="1200">
                <a:latin typeface="Arial" panose="020B0604020202020204" pitchFamily="34" charset="0"/>
                <a:ea typeface="宋体" panose="02010600030101010101" pitchFamily="2" charset="-122"/>
              </a:rPr>
              <a:t>App</a:t>
            </a:r>
            <a:r>
              <a:rPr lang="zh-CN" altLang="en-US" sz="1200">
                <a:latin typeface="Arial" panose="020B0604020202020204" pitchFamily="34" charset="0"/>
                <a:ea typeface="宋体" panose="02010600030101010101" pitchFamily="2" charset="-122"/>
              </a:rPr>
              <a:t>的总集合（比如说，</a:t>
            </a:r>
            <a:r>
              <a:rPr lang="en-US" altLang="zh-CN" sz="1200">
                <a:latin typeface="Arial" panose="020B0604020202020204" pitchFamily="34" charset="0"/>
                <a:ea typeface="宋体" panose="02010600030101010101" pitchFamily="2" charset="-122"/>
              </a:rPr>
              <a:t>shopping</a:t>
            </a:r>
            <a:r>
              <a:rPr lang="zh-CN" altLang="en-US" sz="1200">
                <a:latin typeface="Arial" panose="020B0604020202020204" pitchFamily="34" charset="0"/>
                <a:ea typeface="宋体" panose="02010600030101010101" pitchFamily="2" charset="-122"/>
              </a:rPr>
              <a:t>类 </a:t>
            </a:r>
            <a:r>
              <a:rPr lang="en-US" altLang="zh-CN" sz="1200">
                <a:latin typeface="Arial" panose="020B0604020202020204" pitchFamily="34" charset="0"/>
                <a:ea typeface="宋体" panose="02010600030101010101" pitchFamily="2" charset="-122"/>
              </a:rPr>
              <a:t>app</a:t>
            </a:r>
            <a:r>
              <a:rPr lang="zh-CN" altLang="en-US" sz="1200">
                <a:latin typeface="Arial" panose="020B0604020202020204" pitchFamily="34" charset="0"/>
                <a:ea typeface="宋体" panose="02010600030101010101" pitchFamily="2" charset="-122"/>
              </a:rPr>
              <a:t>）。</a:t>
            </a:r>
            <a:endParaRPr lang="zh-CN" altLang="en-US" sz="120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1200" b="1">
                <a:latin typeface="Arial" panose="020B0604020202020204" pitchFamily="34" charset="0"/>
                <a:ea typeface="宋体" panose="02010600030101010101" pitchFamily="2" charset="-122"/>
              </a:rPr>
              <a:t>popularity(topic)</a:t>
            </a:r>
            <a:r>
              <a:rPr lang="zh-CN" altLang="en-US" sz="1200">
                <a:latin typeface="Arial" panose="020B0604020202020204" pitchFamily="34" charset="0"/>
                <a:ea typeface="宋体" panose="02010600030101010101" pitchFamily="2" charset="-122"/>
              </a:rPr>
              <a:t> 表示在整个</a:t>
            </a:r>
            <a:r>
              <a:rPr lang="en-US" altLang="zh-CN" sz="1200">
                <a:latin typeface="Arial" panose="020B0604020202020204" pitchFamily="34" charset="0"/>
                <a:ea typeface="宋体" panose="02010600030101010101" pitchFamily="2" charset="-122"/>
              </a:rPr>
              <a:t>A</a:t>
            </a:r>
            <a:r>
              <a:rPr lang="zh-CN" altLang="en-US" sz="1200">
                <a:latin typeface="Arial" panose="020B0604020202020204" pitchFamily="34" charset="0"/>
                <a:ea typeface="宋体" panose="02010600030101010101" pitchFamily="2" charset="-122"/>
              </a:rPr>
              <a:t>市场环境中，</a:t>
            </a:r>
            <a:r>
              <a:rPr lang="en-US" altLang="zh-CN" sz="1200">
                <a:latin typeface="Arial" panose="020B0604020202020204" pitchFamily="34" charset="0"/>
                <a:ea typeface="宋体" panose="02010600030101010101" pitchFamily="2" charset="-122"/>
              </a:rPr>
              <a:t>topic</a:t>
            </a:r>
            <a:r>
              <a:rPr lang="zh-CN" altLang="en-US" sz="1200">
                <a:latin typeface="Arial" panose="020B0604020202020204" pitchFamily="34" charset="0"/>
                <a:ea typeface="宋体" panose="02010600030101010101" pitchFamily="2" charset="-122"/>
              </a:rPr>
              <a:t>的流行度。</a:t>
            </a:r>
            <a:endParaRPr lang="zh-CN" altLang="en-US" sz="120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fontAlgn="auto">
              <a:lnSpc>
                <a:spcPct val="150000"/>
              </a:lnSpc>
            </a:pPr>
            <a:r>
              <a:rPr lang="en-US" altLang="zh-CN" sz="1200" b="1">
                <a:latin typeface="Arial" panose="020B0604020202020204" pitchFamily="34" charset="0"/>
                <a:ea typeface="宋体" panose="02010600030101010101" pitchFamily="2" charset="-122"/>
              </a:rPr>
              <a:t>PV(topic)</a:t>
            </a:r>
            <a:r>
              <a:rPr lang="zh-CN" altLang="en-US" sz="1200">
                <a:latin typeface="Arial" panose="020B0604020202020204" pitchFamily="34" charset="0"/>
                <a:ea typeface="宋体" panose="02010600030101010101" pitchFamily="2" charset="-122"/>
              </a:rPr>
              <a:t>表示在整个</a:t>
            </a:r>
            <a:r>
              <a:rPr lang="en-US" altLang="zh-CN" sz="1200">
                <a:latin typeface="Arial" panose="020B0604020202020204" pitchFamily="34" charset="0"/>
                <a:ea typeface="宋体" panose="02010600030101010101" pitchFamily="2" charset="-122"/>
              </a:rPr>
              <a:t>A</a:t>
            </a:r>
            <a:r>
              <a:rPr lang="zh-CN" altLang="en-US" sz="1200">
                <a:latin typeface="Arial" panose="020B0604020202020204" pitchFamily="34" charset="0"/>
                <a:ea typeface="宋体" panose="02010600030101010101" pitchFamily="2" charset="-122"/>
              </a:rPr>
              <a:t>市场环境中，</a:t>
            </a:r>
            <a:r>
              <a:rPr lang="en-US" altLang="zh-CN" sz="1200">
                <a:latin typeface="Arial" panose="020B0604020202020204" pitchFamily="34" charset="0"/>
                <a:ea typeface="宋体" panose="02010600030101010101" pitchFamily="2" charset="-122"/>
              </a:rPr>
              <a:t>topic</a:t>
            </a:r>
            <a:r>
              <a:rPr lang="zh-CN" altLang="en-US" sz="1200">
                <a:latin typeface="Arial" panose="020B0604020202020204" pitchFamily="34" charset="0"/>
                <a:ea typeface="宋体" panose="02010600030101010101" pitchFamily="2" charset="-122"/>
              </a:rPr>
              <a:t>下的加权产品量。（</a:t>
            </a:r>
            <a:r>
              <a:rPr lang="en-US" altLang="zh-CN" sz="1200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product volume</a:t>
            </a:r>
            <a:r>
              <a:rPr lang="zh-CN" altLang="en-US" sz="1200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）</a:t>
            </a:r>
            <a:endParaRPr lang="zh-CN" altLang="en-US" sz="1200">
              <a:latin typeface="Arial" panose="020B0604020202020204" pitchFamily="34" charset="0"/>
              <a:ea typeface="宋体" panose="02010600030101010101" pitchFamily="2" charset="-122"/>
              <a:sym typeface="+mn-ea"/>
            </a:endParaRPr>
          </a:p>
          <a:p>
            <a:endParaRPr lang="zh-CN" altLang="en-US" sz="1000">
              <a:latin typeface="Arial" panose="020B0604020202020204" pitchFamily="34" charset="0"/>
              <a:ea typeface="宋体" panose="02010600030101010101" pitchFamily="2" charset="-122"/>
              <a:sym typeface="+mn-ea"/>
            </a:endParaRPr>
          </a:p>
          <a:p>
            <a:endParaRPr lang="zh-CN" altLang="en-US" sz="900">
              <a:latin typeface="Arial" panose="020B0604020202020204" pitchFamily="34" charset="0"/>
              <a:ea typeface="宋体" panose="02010600030101010101" pitchFamily="2" charset="-122"/>
              <a:sym typeface="+mn-ea"/>
            </a:endParaRPr>
          </a:p>
          <a:p>
            <a:endParaRPr lang="zh-CN" altLang="en-US" sz="900" baseline="-25000">
              <a:latin typeface="Arial" panose="020B0604020202020204" pitchFamily="34" charset="0"/>
              <a:ea typeface="宋体" panose="02010600030101010101" pitchFamily="2" charset="-122"/>
              <a:sym typeface="+mn-ea"/>
            </a:endParaRPr>
          </a:p>
        </p:txBody>
      </p:sp>
      <p:graphicFrame>
        <p:nvGraphicFramePr>
          <p:cNvPr id="35844" name="对象 4"/>
          <p:cNvGraphicFramePr>
            <a:graphicFrameLocks noChangeAspect="1"/>
          </p:cNvGraphicFramePr>
          <p:nvPr/>
        </p:nvGraphicFramePr>
        <p:xfrm>
          <a:off x="1495108" y="1839437"/>
          <a:ext cx="6153785" cy="3130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8" name="" r:id="rId1" imgW="4013200" imgH="203200" progId="Equation.KSEE3">
                  <p:embed/>
                </p:oleObj>
              </mc:Choice>
              <mc:Fallback>
                <p:oleObj name="" r:id="rId1" imgW="4013200" imgH="203200" progId="Equation.KSEE3">
                  <p:embed/>
                  <p:pic>
                    <p:nvPicPr>
                      <p:cNvPr id="0" name="图片 3077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495108" y="1839437"/>
                        <a:ext cx="6153785" cy="31305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845" name="对象 10"/>
          <p:cNvGraphicFramePr>
            <a:graphicFrameLocks noChangeAspect="1"/>
          </p:cNvGraphicFramePr>
          <p:nvPr/>
        </p:nvGraphicFramePr>
        <p:xfrm>
          <a:off x="4474210" y="5014278"/>
          <a:ext cx="3819525" cy="536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9" name="" r:id="rId3" imgW="2540000" imgH="355600" progId="Equation.KSEE3">
                  <p:embed/>
                </p:oleObj>
              </mc:Choice>
              <mc:Fallback>
                <p:oleObj name="" r:id="rId3" imgW="2540000" imgH="355600" progId="Equation.KSEE3">
                  <p:embed/>
                  <p:pic>
                    <p:nvPicPr>
                      <p:cNvPr id="0" name="图片 3078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474210" y="5014278"/>
                        <a:ext cx="3819525" cy="5365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846" name="对象 7"/>
          <p:cNvGraphicFramePr>
            <a:graphicFrameLocks noChangeAspect="1"/>
          </p:cNvGraphicFramePr>
          <p:nvPr/>
        </p:nvGraphicFramePr>
        <p:xfrm>
          <a:off x="4474210" y="5854065"/>
          <a:ext cx="2687638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0" name="" r:id="rId5" imgW="1879600" imgH="355600" progId="Equation.KSEE3">
                  <p:embed/>
                </p:oleObj>
              </mc:Choice>
              <mc:Fallback>
                <p:oleObj name="" r:id="rId5" imgW="1879600" imgH="355600" progId="Equation.KSEE3">
                  <p:embed/>
                  <p:pic>
                    <p:nvPicPr>
                      <p:cNvPr id="0" name="图片 3079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474210" y="5854065"/>
                        <a:ext cx="2687638" cy="5080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960448" y="0"/>
            <a:ext cx="7726352" cy="1143000"/>
          </a:xfrm>
        </p:spPr>
        <p:txBody>
          <a:bodyPr>
            <a:normAutofit/>
          </a:bodyPr>
          <a:p>
            <a:pPr algn="l"/>
            <a:r>
              <a:rPr lang="zh-CN" altLang="en-US" sz="3200" b="1" dirty="0">
                <a:sym typeface="+mn-ea"/>
              </a:rPr>
              <a:t>决策角度 </a:t>
            </a:r>
            <a:r>
              <a:rPr lang="en-US" altLang="zh-CN" sz="3200" b="1" dirty="0">
                <a:sym typeface="+mn-ea"/>
              </a:rPr>
              <a:t>- </a:t>
            </a:r>
            <a:r>
              <a:rPr lang="zh-CN" altLang="en-US" sz="3200" b="1" dirty="0">
                <a:sym typeface="+mn-ea"/>
              </a:rPr>
              <a:t>模型</a:t>
            </a:r>
            <a:endParaRPr lang="zh-CN" altLang="en-US" sz="3200" b="1" dirty="0"/>
          </a:p>
        </p:txBody>
      </p:sp>
      <p:sp>
        <p:nvSpPr>
          <p:cNvPr id="2" name="文本框 1"/>
          <p:cNvSpPr txBox="1"/>
          <p:nvPr/>
        </p:nvSpPr>
        <p:spPr>
          <a:xfrm>
            <a:off x="3107690" y="4431030"/>
            <a:ext cx="290385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/>
              <a:t>图</a:t>
            </a:r>
            <a:r>
              <a:rPr lang="en-US" altLang="zh-CN" sz="1400"/>
              <a:t>1</a:t>
            </a:r>
            <a:r>
              <a:rPr lang="zh-CN" altLang="en-US" sz="1400"/>
              <a:t>：市场环境量化</a:t>
            </a:r>
            <a:endParaRPr lang="zh-CN" altLang="en-US" sz="14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7565" y="2152650"/>
            <a:ext cx="6663690" cy="227774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37890" name="对象 -2147482618"/>
          <p:cNvGraphicFramePr>
            <a:graphicFrameLocks noChangeAspect="1"/>
          </p:cNvGraphicFramePr>
          <p:nvPr/>
        </p:nvGraphicFramePr>
        <p:xfrm>
          <a:off x="2740025" y="2610326"/>
          <a:ext cx="2924810" cy="5949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1" name="" r:id="rId1" imgW="2057400" imgH="419100" progId="Equation.KSEE3">
                  <p:embed/>
                </p:oleObj>
              </mc:Choice>
              <mc:Fallback>
                <p:oleObj name="" r:id="rId1" imgW="2057400" imgH="419100" progId="Equation.KSEE3">
                  <p:embed/>
                  <p:pic>
                    <p:nvPicPr>
                      <p:cNvPr id="0" name="图片 3080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740025" y="2610326"/>
                        <a:ext cx="2924810" cy="59499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891" name="文本框 2"/>
          <p:cNvSpPr txBox="1"/>
          <p:nvPr/>
        </p:nvSpPr>
        <p:spPr>
          <a:xfrm>
            <a:off x="561975" y="4004310"/>
            <a:ext cx="8625205" cy="55308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marL="742950" lvl="1" indent="0" algn="l" fontAlgn="auto">
              <a:lnSpc>
                <a:spcPct val="150000"/>
              </a:lnSpc>
              <a:buNone/>
            </a:pPr>
            <a:endParaRPr lang="zh-CN" altLang="en-US" sz="120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endParaRPr lang="zh-CN" altLang="en-US" sz="12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37892" name="对象 9"/>
          <p:cNvGraphicFramePr>
            <a:graphicFrameLocks noChangeAspect="1"/>
          </p:cNvGraphicFramePr>
          <p:nvPr/>
        </p:nvGraphicFramePr>
        <p:xfrm>
          <a:off x="1699895" y="1645762"/>
          <a:ext cx="5448935" cy="6813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2" name="" r:id="rId3" imgW="3860800" imgH="482600" progId="Equation.KSEE3">
                  <p:embed/>
                </p:oleObj>
              </mc:Choice>
              <mc:Fallback>
                <p:oleObj name="" r:id="rId3" imgW="3860800" imgH="482600" progId="Equation.KSEE3">
                  <p:embed/>
                  <p:pic>
                    <p:nvPicPr>
                      <p:cNvPr id="0" name="图片 308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99895" y="1645762"/>
                        <a:ext cx="5448935" cy="68135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960448" y="0"/>
            <a:ext cx="7726352" cy="1143000"/>
          </a:xfrm>
        </p:spPr>
        <p:txBody>
          <a:bodyPr>
            <a:normAutofit/>
          </a:bodyPr>
          <a:p>
            <a:pPr algn="l"/>
            <a:r>
              <a:rPr lang="zh-CN" altLang="en-US" sz="3200" b="1" dirty="0">
                <a:sym typeface="+mn-ea"/>
              </a:rPr>
              <a:t>决策角度 </a:t>
            </a:r>
            <a:r>
              <a:rPr lang="en-US" altLang="zh-CN" sz="3200" b="1" dirty="0">
                <a:sym typeface="+mn-ea"/>
              </a:rPr>
              <a:t>- </a:t>
            </a:r>
            <a:r>
              <a:rPr lang="zh-CN" altLang="en-US" sz="3200" b="1" dirty="0">
                <a:sym typeface="+mn-ea"/>
              </a:rPr>
              <a:t>模型</a:t>
            </a:r>
            <a:endParaRPr lang="zh-CN" altLang="en-US" sz="3200" b="1" dirty="0"/>
          </a:p>
        </p:txBody>
      </p:sp>
      <p:sp>
        <p:nvSpPr>
          <p:cNvPr id="4" name="文本框 3"/>
          <p:cNvSpPr txBox="1"/>
          <p:nvPr/>
        </p:nvSpPr>
        <p:spPr>
          <a:xfrm>
            <a:off x="561975" y="3596005"/>
            <a:ext cx="7463155" cy="16148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fontAlgn="auto">
              <a:lnSpc>
                <a:spcPct val="150000"/>
              </a:lnSpc>
            </a:pPr>
            <a:r>
              <a:rPr lang="zh-CN" altLang="en-US" b="1"/>
              <a:t>说明</a:t>
            </a:r>
            <a:r>
              <a:rPr lang="zh-CN" altLang="en-US"/>
              <a:t>：</a:t>
            </a:r>
            <a:endParaRPr lang="zh-CN" altLang="en-US"/>
          </a:p>
          <a:p>
            <a:pPr marL="285750" indent="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b="1"/>
              <a:t>PSD</a:t>
            </a:r>
            <a:r>
              <a:rPr lang="zh-CN" altLang="en-US" sz="1600" b="1"/>
              <a:t> (topic) </a:t>
            </a:r>
            <a:r>
              <a:rPr lang="zh-CN" altLang="en-US" sz="1600"/>
              <a:t>是标准差，表示在topic下，app流行度离散程度，反映app受欢迎分布的结构。（Popularity Standard Deviation）</a:t>
            </a:r>
            <a:endParaRPr lang="zh-CN" altLang="en-US" sz="1600"/>
          </a:p>
          <a:p>
            <a:pPr marL="285750" indent="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b="1"/>
              <a:t>Mean</a:t>
            </a:r>
            <a:r>
              <a:rPr lang="zh-CN" altLang="en-US" sz="1600" b="1"/>
              <a:t>(topic) </a:t>
            </a:r>
            <a:r>
              <a:rPr lang="zh-CN" altLang="en-US" sz="1600"/>
              <a:t>表示在此topic下app的平均水平。</a:t>
            </a:r>
            <a:endParaRPr lang="zh-CN" altLang="en-US" sz="16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960448" y="0"/>
            <a:ext cx="7726352" cy="1143000"/>
          </a:xfrm>
        </p:spPr>
        <p:txBody>
          <a:bodyPr>
            <a:normAutofit/>
          </a:bodyPr>
          <a:p>
            <a:pPr algn="l"/>
            <a:r>
              <a:rPr lang="zh-CN" altLang="en-US" sz="3200" b="1" dirty="0">
                <a:sym typeface="+mn-ea"/>
              </a:rPr>
              <a:t>决策角度 </a:t>
            </a:r>
            <a:r>
              <a:rPr lang="en-US" altLang="zh-CN" sz="3200" b="1" dirty="0">
                <a:sym typeface="+mn-ea"/>
              </a:rPr>
              <a:t>- </a:t>
            </a:r>
            <a:r>
              <a:rPr lang="zh-CN" altLang="en-US" sz="3200" b="1" dirty="0">
                <a:sym typeface="+mn-ea"/>
              </a:rPr>
              <a:t>模型</a:t>
            </a:r>
            <a:endParaRPr lang="zh-CN" altLang="en-US" sz="3200" b="1" dirty="0"/>
          </a:p>
        </p:txBody>
      </p:sp>
      <p:sp>
        <p:nvSpPr>
          <p:cNvPr id="4" name="文本框 3"/>
          <p:cNvSpPr txBox="1"/>
          <p:nvPr/>
        </p:nvSpPr>
        <p:spPr>
          <a:xfrm>
            <a:off x="803275" y="4572635"/>
            <a:ext cx="6725920" cy="30670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1400" b="1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含义</a:t>
            </a:r>
            <a:r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：拥有一定实力的</a:t>
            </a:r>
            <a:r>
              <a:rPr lang="zh-CN" altLang="en-US" sz="1400" u="sng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提供者</a:t>
            </a:r>
            <a:r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 ，在 一定</a:t>
            </a:r>
            <a:r>
              <a:rPr lang="zh-CN" altLang="en-US" sz="1400" u="sng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市场环境</a:t>
            </a:r>
            <a:r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下 ，开发的</a:t>
            </a:r>
            <a:r>
              <a:rPr lang="en-US" altLang="zh-CN" sz="1400" u="sng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app </a:t>
            </a:r>
            <a:r>
              <a:rPr lang="zh-CN" altLang="en-US" sz="1400" u="sng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取得了一定效果</a:t>
            </a:r>
            <a:r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。</a:t>
            </a:r>
            <a:endParaRPr lang="zh-CN" altLang="en-US" sz="1400">
              <a:latin typeface="Arial" panose="020B0604020202020204" pitchFamily="34" charset="0"/>
              <a:ea typeface="宋体" panose="02010600030101010101" pitchFamily="2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860" y="1993265"/>
            <a:ext cx="8860790" cy="223583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43608" y="-9088"/>
            <a:ext cx="7470948" cy="1143000"/>
          </a:xfrm>
        </p:spPr>
        <p:txBody>
          <a:bodyPr>
            <a:normAutofit/>
          </a:bodyPr>
          <a:lstStyle/>
          <a:p>
            <a:pPr algn="l"/>
            <a:r>
              <a:rPr lang="zh-CN" altLang="en-US" sz="3200" b="1" dirty="0">
                <a:sym typeface="+mn-ea"/>
              </a:rPr>
              <a:t>决策角度 </a:t>
            </a:r>
            <a:r>
              <a:rPr lang="en-US" altLang="zh-CN" sz="3200" b="1" dirty="0">
                <a:sym typeface="+mn-ea"/>
              </a:rPr>
              <a:t>- </a:t>
            </a:r>
            <a:r>
              <a:rPr lang="zh-CN" altLang="en-US" sz="3200" b="1" dirty="0"/>
              <a:t>结果分析</a:t>
            </a:r>
            <a:endParaRPr lang="zh-CN" altLang="en-US" sz="3200" b="1" dirty="0"/>
          </a:p>
        </p:txBody>
      </p:sp>
      <p:sp>
        <p:nvSpPr>
          <p:cNvPr id="3" name="文本框 2"/>
          <p:cNvSpPr txBox="1"/>
          <p:nvPr/>
        </p:nvSpPr>
        <p:spPr>
          <a:xfrm>
            <a:off x="324485" y="1273175"/>
            <a:ext cx="8082915" cy="13481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fontAlgn="auto">
              <a:lnSpc>
                <a:spcPts val="2300"/>
              </a:lnSpc>
              <a:buFont typeface="Arial" panose="020B0604020202020204" pitchFamily="34" charset="0"/>
              <a:buNone/>
            </a:pPr>
            <a:r>
              <a:rPr lang="zh-CN" altLang="en-US" b="1"/>
              <a:t>实验 </a:t>
            </a:r>
            <a:r>
              <a:rPr lang="en-US" altLang="zh-CN" b="1"/>
              <a:t>&amp; </a:t>
            </a:r>
            <a:r>
              <a:rPr lang="zh-CN" altLang="en-US" b="1"/>
              <a:t>分析</a:t>
            </a:r>
            <a:endParaRPr lang="zh-CN" altLang="en-US" b="1"/>
          </a:p>
          <a:p>
            <a:pPr marL="285750" indent="0" fontAlgn="auto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zh-CN" altLang="en-US"/>
              <a:t>【数据】</a:t>
            </a:r>
            <a:r>
              <a:rPr lang="en-US" altLang="zh-CN"/>
              <a:t>Playdrone</a:t>
            </a:r>
            <a:r>
              <a:rPr lang="zh-CN" altLang="en-US"/>
              <a:t>项目开源数据，</a:t>
            </a:r>
            <a:r>
              <a:rPr lang="en-US" altLang="zh-CN"/>
              <a:t>2014</a:t>
            </a:r>
            <a:r>
              <a:rPr lang="zh-CN" altLang="en-US"/>
              <a:t>年</a:t>
            </a:r>
            <a:r>
              <a:rPr lang="en-US" altLang="zh-CN"/>
              <a:t>10</a:t>
            </a:r>
            <a:r>
              <a:rPr lang="zh-CN" altLang="en-US"/>
              <a:t>月</a:t>
            </a:r>
            <a:r>
              <a:rPr lang="en-US" altLang="zh-CN"/>
              <a:t>Google Play </a:t>
            </a:r>
            <a:r>
              <a:rPr lang="zh-CN" altLang="en-US"/>
              <a:t>上</a:t>
            </a:r>
            <a:r>
              <a:rPr lang="en-US" altLang="zh-CN"/>
              <a:t>18</a:t>
            </a:r>
            <a:r>
              <a:rPr lang="zh-CN" altLang="en-US"/>
              <a:t>个</a:t>
            </a:r>
            <a:r>
              <a:rPr lang="en-US" altLang="zh-CN"/>
              <a:t>app</a:t>
            </a:r>
            <a:r>
              <a:rPr lang="zh-CN" altLang="en-US"/>
              <a:t>类别，共</a:t>
            </a:r>
            <a:r>
              <a:rPr lang="en-US" altLang="zh-CN"/>
              <a:t>84173</a:t>
            </a:r>
            <a:r>
              <a:rPr lang="zh-CN" altLang="en-US"/>
              <a:t>英文</a:t>
            </a:r>
            <a:r>
              <a:rPr lang="en-US" altLang="zh-CN"/>
              <a:t>app</a:t>
            </a:r>
            <a:r>
              <a:rPr lang="zh-CN" altLang="en-US"/>
              <a:t>信息。</a:t>
            </a:r>
            <a:endParaRPr lang="zh-CN" altLang="en-US"/>
          </a:p>
          <a:p>
            <a:pPr marL="285750" indent="0" fontAlgn="auto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zh-CN" altLang="en-US"/>
              <a:t>对每个类别独立研究，针对每个类别聚类成</a:t>
            </a:r>
            <a:r>
              <a:rPr lang="en-US" altLang="zh-CN"/>
              <a:t>250</a:t>
            </a:r>
            <a:r>
              <a:rPr lang="zh-CN" altLang="en-US"/>
              <a:t>个话题。</a:t>
            </a:r>
            <a:endParaRPr lang="en-US" altLang="zh-CN" b="1">
              <a:solidFill>
                <a:srgbClr val="FF000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58010" y="2621280"/>
            <a:ext cx="5427345" cy="370713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689860" y="6428105"/>
            <a:ext cx="389445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/>
              <a:t>图</a:t>
            </a:r>
            <a:r>
              <a:rPr lang="en-US" altLang="zh-CN" sz="1600"/>
              <a:t>1</a:t>
            </a:r>
            <a:r>
              <a:rPr lang="zh-CN" altLang="en-US" sz="1600"/>
              <a:t>：</a:t>
            </a:r>
            <a:r>
              <a:rPr lang="en-US" altLang="zh-CN" sz="1600"/>
              <a:t>app </a:t>
            </a:r>
            <a:r>
              <a:rPr lang="zh-CN" altLang="en-US" sz="1600"/>
              <a:t>商店</a:t>
            </a:r>
            <a:r>
              <a:rPr lang="en-US" altLang="zh-CN" sz="1600"/>
              <a:t>Google Play</a:t>
            </a:r>
            <a:r>
              <a:rPr lang="zh-CN" altLang="en-US" sz="1600"/>
              <a:t>分析整体框架</a:t>
            </a:r>
            <a:endParaRPr lang="zh-CN" altLang="en-US" sz="16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5058" name="文本框 1"/>
          <p:cNvSpPr txBox="1"/>
          <p:nvPr/>
        </p:nvSpPr>
        <p:spPr>
          <a:xfrm>
            <a:off x="400050" y="1060450"/>
            <a:ext cx="8299450" cy="86042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b="1" noProof="1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提供者</a:t>
            </a:r>
            <a:endParaRPr lang="zh-CN" altLang="en-US" sz="1600" noProof="1">
              <a:latin typeface="Arial" panose="020B0604020202020204" pitchFamily="34" charset="0"/>
              <a:ea typeface="宋体" panose="02010600030101010101" pitchFamily="2" charset="-122"/>
              <a:cs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noProof="1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同一提供者，对于不同的</a:t>
            </a:r>
            <a:r>
              <a:rPr lang="en-US" altLang="zh-CN" sz="1600" noProof="1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topic</a:t>
            </a:r>
            <a:r>
              <a:rPr lang="zh-CN" altLang="en-US" sz="1600" noProof="1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有不同的熟练程度。</a:t>
            </a:r>
            <a:endParaRPr lang="zh-CN" altLang="en-US" sz="1600" noProof="1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noProof="1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不同提供者，涉足的</a:t>
            </a:r>
            <a:r>
              <a:rPr lang="en-US" altLang="zh-CN" sz="1600" noProof="1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topic</a:t>
            </a:r>
            <a:r>
              <a:rPr lang="zh-CN" altLang="en-US" sz="1600" noProof="1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、</a:t>
            </a:r>
            <a:r>
              <a:rPr lang="en-US" altLang="zh-CN" sz="1600" noProof="1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topic</a:t>
            </a:r>
            <a:r>
              <a:rPr lang="zh-CN" altLang="en-US" sz="1600" noProof="1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数量有所差别。</a:t>
            </a:r>
            <a:endParaRPr lang="zh-CN" altLang="en-US" sz="1600" noProof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3" name="图表 2"/>
          <p:cNvGraphicFramePr/>
          <p:nvPr/>
        </p:nvGraphicFramePr>
        <p:xfrm>
          <a:off x="400045" y="2208530"/>
          <a:ext cx="3889375" cy="26206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graphicFrame>
        <p:nvGraphicFramePr>
          <p:cNvPr id="1057" name="图表 3"/>
          <p:cNvGraphicFramePr/>
          <p:nvPr/>
        </p:nvGraphicFramePr>
        <p:xfrm>
          <a:off x="4667885" y="2208530"/>
          <a:ext cx="4031615" cy="26200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9157" name="文本框 3"/>
          <p:cNvSpPr txBox="1"/>
          <p:nvPr/>
        </p:nvSpPr>
        <p:spPr>
          <a:xfrm>
            <a:off x="399733" y="5565775"/>
            <a:ext cx="8494712" cy="52197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1400" b="1">
                <a:latin typeface="Arial" panose="020B0604020202020204" pitchFamily="34" charset="0"/>
                <a:ea typeface="宋体" panose="02010600030101010101" pitchFamily="2" charset="-122"/>
              </a:rPr>
              <a:t>提供者&amp;hype ApS</a:t>
            </a:r>
            <a:r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</a:rPr>
              <a:t>：为客户提供服装零售实体店信息，积分。</a:t>
            </a:r>
            <a:r>
              <a:rPr lang="en-US" altLang="zh-CN" sz="1400">
                <a:latin typeface="Arial" panose="020B0604020202020204" pitchFamily="34" charset="0"/>
                <a:ea typeface="宋体" panose="02010600030101010101" pitchFamily="2" charset="-122"/>
              </a:rPr>
              <a:t>(</a:t>
            </a:r>
            <a:r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</a:rPr>
              <a:t>最擅长</a:t>
            </a:r>
            <a:r>
              <a:rPr lang="en-US" altLang="zh-CN" sz="1400">
                <a:latin typeface="Arial" panose="020B0604020202020204" pitchFamily="34" charset="0"/>
                <a:ea typeface="宋体" panose="02010600030101010101" pitchFamily="2" charset="-122"/>
              </a:rPr>
              <a:t>topic</a:t>
            </a:r>
            <a:r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</a:rPr>
              <a:t>中有：</a:t>
            </a:r>
            <a:r>
              <a:rPr lang="en-US" altLang="zh-CN" sz="1400">
                <a:latin typeface="Arial" panose="020B0604020202020204" pitchFamily="34" charset="0"/>
                <a:ea typeface="宋体" panose="02010600030101010101" pitchFamily="2" charset="-122"/>
              </a:rPr>
              <a:t>nearest)</a:t>
            </a:r>
            <a:endParaRPr lang="en-US" altLang="zh-CN" sz="140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r>
              <a:rPr lang="zh-CN" altLang="en-US" sz="1400" b="1">
                <a:latin typeface="Arial" panose="020B0604020202020204" pitchFamily="34" charset="0"/>
                <a:ea typeface="宋体" panose="02010600030101010101" pitchFamily="2" charset="-122"/>
              </a:rPr>
              <a:t>提供者((RayDar)) Connected</a:t>
            </a:r>
            <a:r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</a:rPr>
              <a:t> ：提供方便用户的购物清单。（最擅长</a:t>
            </a:r>
            <a:r>
              <a:rPr lang="en-US" altLang="zh-CN" sz="1400">
                <a:latin typeface="Arial" panose="020B0604020202020204" pitchFamily="34" charset="0"/>
                <a:ea typeface="宋体" panose="02010600030101010101" pitchFamily="2" charset="-122"/>
              </a:rPr>
              <a:t>topic</a:t>
            </a:r>
            <a:r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</a:rPr>
              <a:t>中有</a:t>
            </a:r>
            <a:r>
              <a:rPr lang="en-US" altLang="zh-CN" sz="1400">
                <a:latin typeface="Arial" panose="020B0604020202020204" pitchFamily="34" charset="0"/>
                <a:ea typeface="宋体" panose="02010600030101010101" pitchFamily="2" charset="-122"/>
              </a:rPr>
              <a:t> :  list,item,grocer</a:t>
            </a:r>
            <a:r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</a:rPr>
              <a:t>）</a:t>
            </a:r>
            <a:endParaRPr lang="zh-CN" altLang="en-US" sz="14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043608" y="-9088"/>
            <a:ext cx="7470948" cy="1143000"/>
          </a:xfrm>
        </p:spPr>
        <p:txBody>
          <a:bodyPr>
            <a:normAutofit/>
          </a:bodyPr>
          <a:p>
            <a:pPr algn="l"/>
            <a:r>
              <a:rPr lang="zh-CN" altLang="en-US" sz="3200" b="1" dirty="0">
                <a:sym typeface="+mn-ea"/>
              </a:rPr>
              <a:t>决策角度 </a:t>
            </a:r>
            <a:r>
              <a:rPr lang="en-US" altLang="zh-CN" sz="3200" b="1" dirty="0">
                <a:sym typeface="+mn-ea"/>
              </a:rPr>
              <a:t>- </a:t>
            </a:r>
            <a:r>
              <a:rPr lang="zh-CN" altLang="en-US" sz="3200" b="1" dirty="0"/>
              <a:t>结果分析</a:t>
            </a:r>
            <a:endParaRPr lang="zh-CN" altLang="en-US" sz="3200" b="1" dirty="0"/>
          </a:p>
        </p:txBody>
      </p:sp>
      <p:sp>
        <p:nvSpPr>
          <p:cNvPr id="2" name="文本框 1"/>
          <p:cNvSpPr txBox="1"/>
          <p:nvPr/>
        </p:nvSpPr>
        <p:spPr>
          <a:xfrm>
            <a:off x="590550" y="4958080"/>
            <a:ext cx="369887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/>
              <a:t>图</a:t>
            </a:r>
            <a:r>
              <a:rPr lang="en-US" altLang="zh-CN" sz="1400"/>
              <a:t>1</a:t>
            </a:r>
            <a:r>
              <a:rPr lang="zh-CN" altLang="en-US" sz="1400"/>
              <a:t>：提供者&amp;hype ApS 在不同topic下实力</a:t>
            </a:r>
            <a:endParaRPr lang="zh-CN" altLang="en-US" sz="1400"/>
          </a:p>
        </p:txBody>
      </p:sp>
      <p:sp>
        <p:nvSpPr>
          <p:cNvPr id="5" name="文本框 4"/>
          <p:cNvSpPr txBox="1"/>
          <p:nvPr/>
        </p:nvSpPr>
        <p:spPr>
          <a:xfrm>
            <a:off x="4834255" y="4958080"/>
            <a:ext cx="36988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sz="1400"/>
              <a:t>图</a:t>
            </a:r>
            <a:r>
              <a:rPr lang="en-US" altLang="zh-CN" sz="1400"/>
              <a:t>2</a:t>
            </a:r>
            <a:r>
              <a:rPr lang="zh-CN" altLang="en-US" sz="1400"/>
              <a:t>：提供者</a:t>
            </a:r>
            <a:r>
              <a:rPr sz="1400"/>
              <a:t>((RayDar)) Connected在不同topic下实力</a:t>
            </a:r>
            <a:endParaRPr sz="14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43608" y="-9088"/>
            <a:ext cx="7470948" cy="1143000"/>
          </a:xfrm>
        </p:spPr>
        <p:txBody>
          <a:bodyPr>
            <a:normAutofit/>
          </a:bodyPr>
          <a:lstStyle/>
          <a:p>
            <a:pPr algn="l"/>
            <a:r>
              <a:rPr lang="zh-CN" altLang="en-US" sz="3200" b="1" dirty="0">
                <a:sym typeface="+mn-ea"/>
              </a:rPr>
              <a:t>决策角度 </a:t>
            </a:r>
            <a:r>
              <a:rPr lang="en-US" altLang="zh-CN" sz="3200" b="1" dirty="0">
                <a:sym typeface="+mn-ea"/>
              </a:rPr>
              <a:t>- </a:t>
            </a:r>
            <a:r>
              <a:rPr lang="zh-CN" altLang="en-US" sz="3200" b="1" dirty="0">
                <a:sym typeface="+mn-ea"/>
              </a:rPr>
              <a:t>结果分析</a:t>
            </a:r>
            <a:endParaRPr lang="zh-CN" altLang="en-US" sz="3200" b="1" dirty="0"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13995" y="6196330"/>
            <a:ext cx="812419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400"/>
              <a:t>图</a:t>
            </a:r>
            <a:r>
              <a:rPr lang="en-US" altLang="zh-CN" sz="1400"/>
              <a:t>1</a:t>
            </a:r>
            <a:r>
              <a:rPr lang="zh-CN" altLang="en-US" sz="1400"/>
              <a:t>：针对 SHOPPING 类 app， PEA 模型市场环境部分各指标排序后的柱状图， 其中 topic 表示话题。 </a:t>
            </a:r>
            <a:endParaRPr lang="zh-CN" altLang="en-US" sz="1400"/>
          </a:p>
        </p:txBody>
      </p:sp>
      <p:sp>
        <p:nvSpPr>
          <p:cNvPr id="6" name="文本框 5"/>
          <p:cNvSpPr txBox="1"/>
          <p:nvPr/>
        </p:nvSpPr>
        <p:spPr>
          <a:xfrm>
            <a:off x="213995" y="1229360"/>
            <a:ext cx="43116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/>
              <a:t>市场环境指标 </a:t>
            </a:r>
            <a:r>
              <a:rPr lang="en-US" altLang="zh-CN" b="1"/>
              <a:t>- </a:t>
            </a:r>
            <a:r>
              <a:rPr lang="zh-CN" altLang="en-US" b="1"/>
              <a:t>统计图分析</a:t>
            </a:r>
            <a:endParaRPr lang="zh-CN" altLang="en-US" b="1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8640" y="1597660"/>
            <a:ext cx="6212205" cy="459867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6890385" y="2196465"/>
            <a:ext cx="1991360" cy="21685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zh-CN" altLang="en-US" b="1"/>
              <a:t>长尾</a:t>
            </a:r>
            <a:endParaRPr lang="zh-CN" altLang="en-US" b="1"/>
          </a:p>
          <a:p>
            <a:pPr fontAlgn="auto">
              <a:lnSpc>
                <a:spcPct val="150000"/>
              </a:lnSpc>
            </a:pPr>
            <a:r>
              <a:rPr lang="en-US" altLang="zh-CN" b="1"/>
              <a:t>a</a:t>
            </a:r>
            <a:r>
              <a:rPr lang="zh-CN" altLang="en-US" b="1"/>
              <a:t>图</a:t>
            </a:r>
            <a:r>
              <a:rPr lang="zh-CN" altLang="en-US"/>
              <a:t>：需求多样化</a:t>
            </a:r>
            <a:endParaRPr lang="zh-CN" altLang="en-US"/>
          </a:p>
          <a:p>
            <a:pPr fontAlgn="auto">
              <a:lnSpc>
                <a:spcPct val="150000"/>
              </a:lnSpc>
            </a:pPr>
            <a:r>
              <a:rPr lang="en-US" altLang="zh-CN" b="1"/>
              <a:t>b</a:t>
            </a:r>
            <a:r>
              <a:rPr lang="zh-CN" altLang="en-US" b="1"/>
              <a:t>，</a:t>
            </a:r>
            <a:r>
              <a:rPr lang="en-US" altLang="zh-CN" b="1"/>
              <a:t>c</a:t>
            </a:r>
            <a:r>
              <a:rPr lang="zh-CN" altLang="en-US" b="1"/>
              <a:t>图</a:t>
            </a:r>
            <a:r>
              <a:rPr lang="zh-CN" altLang="en-US"/>
              <a:t>：提供者决策、定位差异化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43608" y="-9088"/>
            <a:ext cx="7470948" cy="1143000"/>
          </a:xfrm>
        </p:spPr>
        <p:txBody>
          <a:bodyPr>
            <a:normAutofit/>
          </a:bodyPr>
          <a:lstStyle/>
          <a:p>
            <a:pPr algn="l"/>
            <a:r>
              <a:rPr lang="zh-CN" altLang="en-US" sz="3200" b="1" dirty="0"/>
              <a:t>决策角度 </a:t>
            </a:r>
            <a:r>
              <a:rPr lang="en-US" altLang="zh-CN" sz="3200" b="1" dirty="0"/>
              <a:t>- </a:t>
            </a:r>
            <a:r>
              <a:rPr lang="zh-CN" altLang="en-US" sz="3200" b="1" dirty="0"/>
              <a:t>结果分析</a:t>
            </a:r>
            <a:endParaRPr lang="zh-CN" altLang="en-US" sz="3200" b="1" dirty="0"/>
          </a:p>
        </p:txBody>
      </p:sp>
      <p:sp>
        <p:nvSpPr>
          <p:cNvPr id="6" name="文本框 5"/>
          <p:cNvSpPr txBox="1"/>
          <p:nvPr/>
        </p:nvSpPr>
        <p:spPr>
          <a:xfrm>
            <a:off x="213995" y="1229360"/>
            <a:ext cx="33591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sym typeface="+mn-ea"/>
              </a:rPr>
              <a:t>市场环境指标 </a:t>
            </a:r>
            <a:r>
              <a:rPr lang="en-US" altLang="zh-CN" b="1">
                <a:sym typeface="+mn-ea"/>
              </a:rPr>
              <a:t>- </a:t>
            </a:r>
            <a:r>
              <a:rPr lang="zh-CN" altLang="en-US" b="1"/>
              <a:t>关联分析</a:t>
            </a:r>
            <a:endParaRPr lang="zh-CN" altLang="en-US" b="1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0555" y="2334895"/>
            <a:ext cx="6494780" cy="379222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23520" y="1597660"/>
            <a:ext cx="8696960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/>
              <a:t>表</a:t>
            </a:r>
            <a:r>
              <a:rPr lang="en-US" altLang="zh-CN" sz="1400"/>
              <a:t>1</a:t>
            </a:r>
            <a:r>
              <a:rPr lang="zh-CN" altLang="en-US" sz="1400"/>
              <a:t>：不同类别下， 话题市场环境各指标的相关系数。 POP,PV,PSD,MEAN 分别表示 PEA 模型中环境部分的 popularity(topic)，PV(topic)， PSD(topic)以及 MEAN(topic)。 其中“POP_PV”表示 popularity(topic)与 PV(topic)的相关系数， 其他类似。</a:t>
            </a:r>
            <a:endParaRPr lang="zh-CN" altLang="en-US" sz="1400"/>
          </a:p>
        </p:txBody>
      </p:sp>
      <p:sp>
        <p:nvSpPr>
          <p:cNvPr id="8" name="文本框 7"/>
          <p:cNvSpPr txBox="1"/>
          <p:nvPr/>
        </p:nvSpPr>
        <p:spPr>
          <a:xfrm>
            <a:off x="7247255" y="3389630"/>
            <a:ext cx="164528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0070C0"/>
                </a:solidFill>
              </a:rPr>
              <a:t>蓝</a:t>
            </a:r>
            <a:r>
              <a:rPr lang="zh-CN" altLang="en-US"/>
              <a:t> </a:t>
            </a:r>
            <a:r>
              <a:rPr lang="en-US" altLang="zh-CN"/>
              <a:t>:  </a:t>
            </a:r>
            <a:r>
              <a:rPr lang="zh-CN" altLang="en-US"/>
              <a:t>相互促进（双边市场）</a:t>
            </a:r>
            <a:endParaRPr lang="zh-CN" altLang="en-US"/>
          </a:p>
          <a:p>
            <a:endParaRPr lang="zh-CN" altLang="en-US"/>
          </a:p>
          <a:p>
            <a:r>
              <a:rPr lang="zh-CN" altLang="en-US">
                <a:solidFill>
                  <a:srgbClr val="FF0000"/>
                </a:solidFill>
              </a:rPr>
              <a:t>红</a:t>
            </a:r>
            <a:r>
              <a:rPr lang="zh-CN" altLang="en-US"/>
              <a:t>：平均水平高，两极分化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c 1"/>
          <p:cNvSpPr/>
          <p:nvPr/>
        </p:nvSpPr>
        <p:spPr>
          <a:xfrm>
            <a:off x="-2571751" y="1"/>
            <a:ext cx="5143502" cy="6858000"/>
          </a:xfrm>
          <a:prstGeom prst="arc">
            <a:avLst>
              <a:gd name="adj1" fmla="val 16200000"/>
              <a:gd name="adj2" fmla="val 5406790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7D7D7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 flipH="1">
            <a:off x="2486607" y="1280191"/>
            <a:ext cx="5486400" cy="52197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2800" b="1" dirty="0"/>
              <a:t>介绍</a:t>
            </a:r>
            <a:endParaRPr lang="zh-CN" altLang="en-US" sz="2800" b="1" dirty="0"/>
          </a:p>
        </p:txBody>
      </p:sp>
      <p:sp>
        <p:nvSpPr>
          <p:cNvPr id="4" name="TextBox 3"/>
          <p:cNvSpPr txBox="1"/>
          <p:nvPr/>
        </p:nvSpPr>
        <p:spPr>
          <a:xfrm flipH="1">
            <a:off x="3052020" y="2391780"/>
            <a:ext cx="5486400" cy="52197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2800" b="1" dirty="0"/>
              <a:t>决策角度：理解市场需求</a:t>
            </a:r>
            <a:endParaRPr lang="zh-CN" altLang="en-US" sz="2800" b="1" dirty="0"/>
          </a:p>
        </p:txBody>
      </p:sp>
      <p:sp>
        <p:nvSpPr>
          <p:cNvPr id="7" name="Oval 6"/>
          <p:cNvSpPr/>
          <p:nvPr/>
        </p:nvSpPr>
        <p:spPr>
          <a:xfrm>
            <a:off x="2041258" y="1370364"/>
            <a:ext cx="233795" cy="311727"/>
          </a:xfrm>
          <a:prstGeom prst="ellipse">
            <a:avLst/>
          </a:prstGeom>
          <a:solidFill>
            <a:srgbClr val="EBEBEB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2445988" y="2602312"/>
            <a:ext cx="233795" cy="311727"/>
          </a:xfrm>
          <a:prstGeom prst="ellipse">
            <a:avLst/>
          </a:prstGeom>
          <a:solidFill>
            <a:srgbClr val="EBEBEB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1" name="Arc 10"/>
          <p:cNvSpPr/>
          <p:nvPr/>
        </p:nvSpPr>
        <p:spPr>
          <a:xfrm>
            <a:off x="-1143000" y="1905000"/>
            <a:ext cx="2286000" cy="3048000"/>
          </a:xfrm>
          <a:prstGeom prst="arc">
            <a:avLst>
              <a:gd name="adj1" fmla="val 16200000"/>
              <a:gd name="adj2" fmla="val 5359794"/>
            </a:avLst>
          </a:prstGeom>
          <a:solidFill>
            <a:srgbClr val="000000">
              <a:alpha val="20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12" name="Group 24"/>
          <p:cNvGrpSpPr/>
          <p:nvPr/>
        </p:nvGrpSpPr>
        <p:grpSpPr>
          <a:xfrm rot="5400000">
            <a:off x="-3127665" y="3343275"/>
            <a:ext cx="6246420" cy="171450"/>
            <a:chOff x="-3200400" y="3314700"/>
            <a:chExt cx="6246420" cy="228600"/>
          </a:xfrm>
        </p:grpSpPr>
        <p:sp>
          <p:nvSpPr>
            <p:cNvPr id="13" name="Rounded Rectangle 12"/>
            <p:cNvSpPr/>
            <p:nvPr/>
          </p:nvSpPr>
          <p:spPr>
            <a:xfrm rot="5400000">
              <a:off x="1331520" y="1828800"/>
              <a:ext cx="228600" cy="3200400"/>
            </a:xfrm>
            <a:prstGeom prst="roundRect">
              <a:avLst>
                <a:gd name="adj" fmla="val 35051"/>
              </a:avLst>
            </a:prstGeom>
            <a:solidFill>
              <a:srgbClr val="D7D7D7"/>
            </a:solidFill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prstMaterial="matte">
              <a:bevelT w="63500" h="63500"/>
              <a:contourClr>
                <a:srgbClr val="FFFFFF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4" name="Rounded Rectangle 13"/>
            <p:cNvSpPr/>
            <p:nvPr/>
          </p:nvSpPr>
          <p:spPr>
            <a:xfrm rot="5400000">
              <a:off x="-1714500" y="1828800"/>
              <a:ext cx="228600" cy="3200400"/>
            </a:xfrm>
            <a:prstGeom prst="roundRect">
              <a:avLst>
                <a:gd name="adj" fmla="val 35051"/>
              </a:avLst>
            </a:prstGeom>
            <a:noFill/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prstMaterial="matte">
              <a:bevelT w="63500" h="63500"/>
              <a:contourClr>
                <a:srgbClr val="FFFFFF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15" name="标题 1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dirty="0"/>
              <a:t>内容</a:t>
            </a:r>
            <a:endParaRPr lang="zh-CN" dirty="0"/>
          </a:p>
        </p:txBody>
      </p:sp>
      <p:sp>
        <p:nvSpPr>
          <p:cNvPr id="16" name="TextBox 15"/>
          <p:cNvSpPr txBox="1"/>
          <p:nvPr/>
        </p:nvSpPr>
        <p:spPr>
          <a:xfrm flipH="1">
            <a:off x="2841200" y="3799150"/>
            <a:ext cx="5486400" cy="52197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2800" b="1" dirty="0"/>
              <a:t>情感角度：提供者表达方式</a:t>
            </a:r>
            <a:endParaRPr lang="zh-CN" altLang="en-US" sz="2800" b="1" dirty="0"/>
          </a:p>
        </p:txBody>
      </p:sp>
      <p:sp>
        <p:nvSpPr>
          <p:cNvPr id="17" name="Oval 8"/>
          <p:cNvSpPr/>
          <p:nvPr/>
        </p:nvSpPr>
        <p:spPr>
          <a:xfrm>
            <a:off x="2446271" y="3903955"/>
            <a:ext cx="233795" cy="311727"/>
          </a:xfrm>
          <a:prstGeom prst="ellipse">
            <a:avLst/>
          </a:prstGeom>
          <a:solidFill>
            <a:srgbClr val="EBEBEB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 flipH="1">
            <a:off x="2571750" y="5124133"/>
            <a:ext cx="2008505" cy="52197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2800" b="1" dirty="0"/>
              <a:t>总结 </a:t>
            </a:r>
            <a:r>
              <a:rPr lang="en-US" altLang="zh-CN" sz="2800" b="1" dirty="0"/>
              <a:t>&amp;</a:t>
            </a:r>
            <a:r>
              <a:rPr lang="zh-CN" altLang="en-US" sz="2800" b="1" dirty="0"/>
              <a:t>展望</a:t>
            </a:r>
            <a:endParaRPr lang="zh-CN" altLang="en-US" sz="2800" b="1" dirty="0"/>
          </a:p>
        </p:txBody>
      </p:sp>
      <p:sp>
        <p:nvSpPr>
          <p:cNvPr id="19" name="Oval 8"/>
          <p:cNvSpPr/>
          <p:nvPr/>
        </p:nvSpPr>
        <p:spPr>
          <a:xfrm>
            <a:off x="2041258" y="5229200"/>
            <a:ext cx="233795" cy="311727"/>
          </a:xfrm>
          <a:prstGeom prst="ellipse">
            <a:avLst/>
          </a:prstGeom>
          <a:solidFill>
            <a:srgbClr val="EBEBEB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43608" y="-9088"/>
            <a:ext cx="7470948" cy="1143000"/>
          </a:xfrm>
        </p:spPr>
        <p:txBody>
          <a:bodyPr>
            <a:normAutofit/>
          </a:bodyPr>
          <a:lstStyle/>
          <a:p>
            <a:pPr algn="l"/>
            <a:r>
              <a:rPr lang="zh-CN" altLang="en-US" sz="3200" b="1" dirty="0"/>
              <a:t>决策角度 </a:t>
            </a:r>
            <a:r>
              <a:rPr lang="en-US" altLang="zh-CN" sz="3200" b="1" dirty="0"/>
              <a:t>- </a:t>
            </a:r>
            <a:r>
              <a:rPr lang="zh-CN" altLang="en-US" sz="3200" b="1" dirty="0"/>
              <a:t>结果分析</a:t>
            </a:r>
            <a:endParaRPr lang="zh-CN" altLang="en-US" sz="3200" b="1" dirty="0"/>
          </a:p>
        </p:txBody>
      </p:sp>
      <p:sp>
        <p:nvSpPr>
          <p:cNvPr id="4" name="文本框 3"/>
          <p:cNvSpPr txBox="1"/>
          <p:nvPr/>
        </p:nvSpPr>
        <p:spPr>
          <a:xfrm>
            <a:off x="548640" y="6274435"/>
            <a:ext cx="812419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400"/>
              <a:t>图</a:t>
            </a:r>
            <a:r>
              <a:rPr lang="en-US" altLang="zh-CN" sz="1400"/>
              <a:t>1</a:t>
            </a:r>
            <a:r>
              <a:rPr lang="zh-CN" altLang="en-US" sz="1400"/>
              <a:t>： SHOPPING 类别话题</a:t>
            </a:r>
            <a:r>
              <a:rPr lang="zh-CN" altLang="en-US" sz="1400" b="1"/>
              <a:t>聚类结果</a:t>
            </a:r>
            <a:r>
              <a:rPr lang="zh-CN" altLang="en-US" sz="1400"/>
              <a:t>， 依据 </a:t>
            </a:r>
            <a:r>
              <a:rPr lang="zh-CN" altLang="en-US" sz="1400" b="1"/>
              <a:t>popularity(topic)</a:t>
            </a:r>
            <a:r>
              <a:rPr lang="zh-CN" altLang="en-US" sz="1400"/>
              <a:t>和 </a:t>
            </a:r>
            <a:r>
              <a:rPr lang="zh-CN" altLang="en-US" sz="1400" b="1"/>
              <a:t>PV(topic)</a:t>
            </a:r>
            <a:r>
              <a:rPr lang="zh-CN" altLang="en-US" sz="1400"/>
              <a:t>聚为 4 类，此处 popularity(topic)及 PV(topic)都进行了标准化。</a:t>
            </a:r>
            <a:endParaRPr lang="zh-CN" altLang="en-US" sz="140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43305" y="1645920"/>
            <a:ext cx="6733540" cy="462851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13995" y="1229360"/>
            <a:ext cx="37280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sym typeface="+mn-ea"/>
              </a:rPr>
              <a:t>市场环境指标 </a:t>
            </a:r>
            <a:r>
              <a:rPr lang="en-US" altLang="zh-CN" b="1">
                <a:sym typeface="+mn-ea"/>
              </a:rPr>
              <a:t>- </a:t>
            </a:r>
            <a:r>
              <a:rPr lang="zh-CN" altLang="en-US" b="1"/>
              <a:t>聚类分析</a:t>
            </a:r>
            <a:endParaRPr lang="zh-CN" altLang="en-US" b="1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85E572F-85EE-47ED-B118-5FC8DE28CD70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5" name="内容占位符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57200" y="1689735"/>
            <a:ext cx="8229600" cy="304419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1043608" y="-9088"/>
            <a:ext cx="7470948" cy="1143000"/>
          </a:xfrm>
        </p:spPr>
        <p:txBody>
          <a:bodyPr>
            <a:normAutofit/>
          </a:bodyPr>
          <a:p>
            <a:pPr algn="l"/>
            <a:r>
              <a:rPr lang="zh-CN" altLang="en-US" sz="3200" b="1" dirty="0"/>
              <a:t>决策角度 </a:t>
            </a:r>
            <a:r>
              <a:rPr lang="en-US" altLang="zh-CN" sz="3200" b="1" dirty="0"/>
              <a:t>- </a:t>
            </a:r>
            <a:r>
              <a:rPr lang="zh-CN" altLang="en-US" sz="3200" b="1" dirty="0"/>
              <a:t>结果分析</a:t>
            </a:r>
            <a:endParaRPr lang="zh-CN" altLang="en-US" sz="3200" b="1" dirty="0"/>
          </a:p>
        </p:txBody>
      </p:sp>
      <p:sp>
        <p:nvSpPr>
          <p:cNvPr id="7" name="文本框 6"/>
          <p:cNvSpPr txBox="1"/>
          <p:nvPr/>
        </p:nvSpPr>
        <p:spPr>
          <a:xfrm>
            <a:off x="673100" y="6278245"/>
            <a:ext cx="747458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400"/>
              <a:t>1 http://www.marketwired.com/press-release/crowdfunding-market-grows-167-2014-crowdfunding-platforms-raise-162-billion-finds-research-2005299.htm</a:t>
            </a:r>
            <a:endParaRPr lang="zh-CN" altLang="en-US" sz="1400"/>
          </a:p>
        </p:txBody>
      </p:sp>
      <p:sp>
        <p:nvSpPr>
          <p:cNvPr id="8" name="文本框 7"/>
          <p:cNvSpPr txBox="1"/>
          <p:nvPr/>
        </p:nvSpPr>
        <p:spPr>
          <a:xfrm>
            <a:off x="938530" y="5045075"/>
            <a:ext cx="6943090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zh-CN" altLang="en-US" sz="1400"/>
              <a:t>从某种程度上说明了，根据该指标对于话题的聚类，能够反映一定的市场状态。</a:t>
            </a:r>
            <a:endParaRPr lang="zh-CN" altLang="en-US" sz="1400"/>
          </a:p>
          <a:p>
            <a:pPr fontAlgn="auto">
              <a:lnSpc>
                <a:spcPct val="150000"/>
              </a:lnSpc>
            </a:pPr>
            <a:r>
              <a:rPr lang="zh-CN" altLang="en-US" sz="1400" b="1"/>
              <a:t>解释</a:t>
            </a:r>
            <a:r>
              <a:rPr lang="zh-CN" altLang="en-US" sz="1400"/>
              <a:t>：开发者以及用户对于市场</a:t>
            </a:r>
            <a:r>
              <a:rPr lang="zh-CN" altLang="en-US" sz="1400" b="1"/>
              <a:t>认知的不一致</a:t>
            </a:r>
            <a:r>
              <a:rPr lang="zh-CN" altLang="en-US" sz="1400"/>
              <a:t>，能够刻画市场状态。</a:t>
            </a:r>
            <a:endParaRPr lang="zh-CN" altLang="en-US" sz="1400"/>
          </a:p>
        </p:txBody>
      </p:sp>
      <p:sp>
        <p:nvSpPr>
          <p:cNvPr id="9" name="文本框 8"/>
          <p:cNvSpPr txBox="1"/>
          <p:nvPr/>
        </p:nvSpPr>
        <p:spPr>
          <a:xfrm>
            <a:off x="2751455" y="1321435"/>
            <a:ext cx="43414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</a:rPr>
              <a:t>表</a:t>
            </a:r>
            <a:r>
              <a:rPr lang="en-US" altLang="zh-CN"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</a:rPr>
              <a:t>：SHOPPING 类话题抽样调查。</a:t>
            </a:r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c 1"/>
          <p:cNvSpPr/>
          <p:nvPr/>
        </p:nvSpPr>
        <p:spPr>
          <a:xfrm>
            <a:off x="-2571751" y="1"/>
            <a:ext cx="5143502" cy="6858000"/>
          </a:xfrm>
          <a:prstGeom prst="arc">
            <a:avLst>
              <a:gd name="adj1" fmla="val 16200000"/>
              <a:gd name="adj2" fmla="val 5406790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7D7D7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 flipH="1">
            <a:off x="2486607" y="1280191"/>
            <a:ext cx="5486400" cy="52197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2800" b="1" dirty="0"/>
              <a:t>介绍</a:t>
            </a:r>
            <a:endParaRPr lang="zh-CN" altLang="en-US" sz="2800" b="1" dirty="0"/>
          </a:p>
        </p:txBody>
      </p:sp>
      <p:sp>
        <p:nvSpPr>
          <p:cNvPr id="4" name="TextBox 3"/>
          <p:cNvSpPr txBox="1"/>
          <p:nvPr/>
        </p:nvSpPr>
        <p:spPr>
          <a:xfrm flipH="1">
            <a:off x="3052020" y="2391780"/>
            <a:ext cx="5486400" cy="52197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2800" b="1" dirty="0"/>
              <a:t>决策角度：理解市场需求</a:t>
            </a:r>
            <a:endParaRPr lang="zh-CN" altLang="en-US" sz="2800" b="1" dirty="0"/>
          </a:p>
        </p:txBody>
      </p:sp>
      <p:sp>
        <p:nvSpPr>
          <p:cNvPr id="7" name="Oval 6"/>
          <p:cNvSpPr/>
          <p:nvPr/>
        </p:nvSpPr>
        <p:spPr>
          <a:xfrm>
            <a:off x="2041258" y="1370364"/>
            <a:ext cx="233795" cy="311727"/>
          </a:xfrm>
          <a:prstGeom prst="ellipse">
            <a:avLst/>
          </a:prstGeom>
          <a:solidFill>
            <a:srgbClr val="EBEBEB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2445988" y="2602312"/>
            <a:ext cx="233795" cy="311727"/>
          </a:xfrm>
          <a:prstGeom prst="ellipse">
            <a:avLst/>
          </a:prstGeom>
          <a:solidFill>
            <a:srgbClr val="EBEBEB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1" name="Arc 10"/>
          <p:cNvSpPr/>
          <p:nvPr/>
        </p:nvSpPr>
        <p:spPr>
          <a:xfrm>
            <a:off x="-1143000" y="1905000"/>
            <a:ext cx="2286000" cy="3048000"/>
          </a:xfrm>
          <a:prstGeom prst="arc">
            <a:avLst>
              <a:gd name="adj1" fmla="val 16200000"/>
              <a:gd name="adj2" fmla="val 5359794"/>
            </a:avLst>
          </a:prstGeom>
          <a:solidFill>
            <a:srgbClr val="000000">
              <a:alpha val="20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12" name="Group 24"/>
          <p:cNvGrpSpPr/>
          <p:nvPr/>
        </p:nvGrpSpPr>
        <p:grpSpPr>
          <a:xfrm rot="900000">
            <a:off x="-3115945" y="3253740"/>
            <a:ext cx="5556250" cy="171450"/>
            <a:chOff x="-3200400" y="3314700"/>
            <a:chExt cx="6246420" cy="228600"/>
          </a:xfrm>
        </p:grpSpPr>
        <p:sp>
          <p:nvSpPr>
            <p:cNvPr id="13" name="Rounded Rectangle 12"/>
            <p:cNvSpPr/>
            <p:nvPr/>
          </p:nvSpPr>
          <p:spPr>
            <a:xfrm rot="5400000">
              <a:off x="1331520" y="1828800"/>
              <a:ext cx="228600" cy="3200400"/>
            </a:xfrm>
            <a:prstGeom prst="roundRect">
              <a:avLst>
                <a:gd name="adj" fmla="val 35051"/>
              </a:avLst>
            </a:prstGeom>
            <a:solidFill>
              <a:srgbClr val="D7D7D7"/>
            </a:solidFill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prstMaterial="matte">
              <a:bevelT w="63500" h="63500"/>
              <a:contourClr>
                <a:srgbClr val="FFFFFF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4" name="Rounded Rectangle 13"/>
            <p:cNvSpPr/>
            <p:nvPr/>
          </p:nvSpPr>
          <p:spPr>
            <a:xfrm rot="5400000">
              <a:off x="-1714500" y="1828800"/>
              <a:ext cx="228600" cy="3200400"/>
            </a:xfrm>
            <a:prstGeom prst="roundRect">
              <a:avLst>
                <a:gd name="adj" fmla="val 35051"/>
              </a:avLst>
            </a:prstGeom>
            <a:noFill/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prstMaterial="matte">
              <a:bevelT w="63500" h="63500"/>
              <a:contourClr>
                <a:srgbClr val="FFFFFF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15" name="标题 1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dirty="0"/>
              <a:t>内容</a:t>
            </a:r>
            <a:endParaRPr lang="zh-CN" dirty="0"/>
          </a:p>
        </p:txBody>
      </p:sp>
      <p:sp>
        <p:nvSpPr>
          <p:cNvPr id="16" name="TextBox 15"/>
          <p:cNvSpPr txBox="1"/>
          <p:nvPr/>
        </p:nvSpPr>
        <p:spPr>
          <a:xfrm flipH="1">
            <a:off x="2841200" y="3799150"/>
            <a:ext cx="5486400" cy="52197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2800" b="1" dirty="0">
                <a:solidFill>
                  <a:srgbClr val="FF0000"/>
                </a:solidFill>
              </a:rPr>
              <a:t>情感角度：提供者表达方式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17" name="Oval 8"/>
          <p:cNvSpPr/>
          <p:nvPr/>
        </p:nvSpPr>
        <p:spPr>
          <a:xfrm>
            <a:off x="2446271" y="3903955"/>
            <a:ext cx="233795" cy="311727"/>
          </a:xfrm>
          <a:prstGeom prst="ellipse">
            <a:avLst/>
          </a:prstGeom>
          <a:solidFill>
            <a:srgbClr val="EBEBEB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 flipH="1">
            <a:off x="2571750" y="5124133"/>
            <a:ext cx="2008505" cy="52197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2800" b="1" dirty="0"/>
              <a:t>总结 </a:t>
            </a:r>
            <a:r>
              <a:rPr lang="en-US" altLang="zh-CN" sz="2800" b="1" dirty="0"/>
              <a:t>&amp;</a:t>
            </a:r>
            <a:r>
              <a:rPr lang="zh-CN" altLang="en-US" sz="2800" b="1" dirty="0"/>
              <a:t>展望</a:t>
            </a:r>
            <a:endParaRPr lang="zh-CN" altLang="en-US" sz="2800" b="1" dirty="0"/>
          </a:p>
        </p:txBody>
      </p:sp>
      <p:sp>
        <p:nvSpPr>
          <p:cNvPr id="19" name="Oval 8"/>
          <p:cNvSpPr/>
          <p:nvPr/>
        </p:nvSpPr>
        <p:spPr>
          <a:xfrm>
            <a:off x="2041258" y="5229200"/>
            <a:ext cx="233795" cy="311727"/>
          </a:xfrm>
          <a:prstGeom prst="ellipse">
            <a:avLst/>
          </a:prstGeom>
          <a:solidFill>
            <a:srgbClr val="EBEBEB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0448" y="0"/>
            <a:ext cx="7726352" cy="1143000"/>
          </a:xfrm>
        </p:spPr>
        <p:txBody>
          <a:bodyPr>
            <a:normAutofit/>
          </a:bodyPr>
          <a:lstStyle/>
          <a:p>
            <a:pPr algn="l"/>
            <a:r>
              <a:rPr lang="zh-CN" altLang="en-US" sz="3200" b="1" dirty="0"/>
              <a:t>情感角度：提供者表达方式</a:t>
            </a:r>
            <a:endParaRPr lang="zh-CN" altLang="en-US" sz="3200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84580" y="4377690"/>
            <a:ext cx="6975475" cy="153289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056130" y="5910580"/>
            <a:ext cx="44113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zh-CN" sz="1200"/>
              <a:t>图：</a:t>
            </a:r>
            <a:r>
              <a:rPr lang="en-US" altLang="zh-CN" sz="1200"/>
              <a:t>Google Play</a:t>
            </a:r>
            <a:r>
              <a:rPr lang="zh-CN" altLang="en-US" sz="1200"/>
              <a:t>上关于</a:t>
            </a:r>
            <a:r>
              <a:rPr lang="en-US" altLang="zh-CN" sz="1200"/>
              <a:t>YouTube</a:t>
            </a:r>
            <a:r>
              <a:rPr lang="zh-CN" altLang="en-US" sz="1200"/>
              <a:t>的介绍。</a:t>
            </a:r>
            <a:r>
              <a:rPr lang="en-US" altLang="zh-CN" sz="1200"/>
              <a:t>you</a:t>
            </a:r>
            <a:r>
              <a:rPr lang="zh-CN" altLang="en-US" sz="1200"/>
              <a:t>指用户，后面的感情词为提供者期待用户获得的体验。</a:t>
            </a:r>
            <a:endParaRPr lang="zh-CN" altLang="en-US" sz="1200"/>
          </a:p>
        </p:txBody>
      </p:sp>
      <p:sp>
        <p:nvSpPr>
          <p:cNvPr id="7" name="文本框 6"/>
          <p:cNvSpPr txBox="1"/>
          <p:nvPr/>
        </p:nvSpPr>
        <p:spPr>
          <a:xfrm>
            <a:off x="720090" y="1386205"/>
            <a:ext cx="2844800" cy="1430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fontAlgn="auto">
              <a:lnSpc>
                <a:spcPct val="150000"/>
              </a:lnSpc>
            </a:pPr>
            <a:r>
              <a:rPr lang="zh-CN" altLang="en-US" sz="1600">
                <a:solidFill>
                  <a:srgbClr val="FF0000"/>
                </a:solidFill>
              </a:rPr>
              <a:t>关于情感，</a:t>
            </a:r>
            <a:r>
              <a:rPr lang="en-US" altLang="zh-CN" sz="1600">
                <a:solidFill>
                  <a:srgbClr val="FF0000"/>
                </a:solidFill>
              </a:rPr>
              <a:t>App</a:t>
            </a:r>
            <a:r>
              <a:rPr lang="zh-CN" altLang="en-US" sz="1600">
                <a:solidFill>
                  <a:srgbClr val="FF0000"/>
                </a:solidFill>
              </a:rPr>
              <a:t>描述中有什么？</a:t>
            </a:r>
            <a:endParaRPr lang="zh-CN" altLang="en-US" sz="1600">
              <a:solidFill>
                <a:srgbClr val="FF0000"/>
              </a:solidFill>
            </a:endParaRPr>
          </a:p>
          <a:p>
            <a:pPr marL="285750" indent="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/>
              <a:t>期待用户获得的体验</a:t>
            </a:r>
            <a:endParaRPr lang="zh-CN" altLang="en-US" sz="1400"/>
          </a:p>
          <a:p>
            <a:pPr marL="285750" indent="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/>
              <a:t>提供者表达方式</a:t>
            </a:r>
            <a:endParaRPr lang="zh-CN" altLang="en-US" sz="1400"/>
          </a:p>
          <a:p>
            <a:pPr marL="285750" indent="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/>
              <a:t>提供者的情感</a:t>
            </a:r>
            <a:endParaRPr lang="zh-CN" altLang="en-US" sz="1400"/>
          </a:p>
        </p:txBody>
      </p:sp>
      <p:sp>
        <p:nvSpPr>
          <p:cNvPr id="8" name="右箭头 7"/>
          <p:cNvSpPr/>
          <p:nvPr/>
        </p:nvSpPr>
        <p:spPr>
          <a:xfrm>
            <a:off x="3732530" y="1977390"/>
            <a:ext cx="622300" cy="248285"/>
          </a:xfrm>
          <a:prstGeom prst="right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4801235" y="1481455"/>
            <a:ext cx="3150870" cy="14452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>
                <a:solidFill>
                  <a:srgbClr val="FF0000"/>
                </a:solidFill>
              </a:rPr>
              <a:t>问题：</a:t>
            </a:r>
            <a:endParaRPr lang="zh-CN" altLang="en-US" sz="1600">
              <a:solidFill>
                <a:srgbClr val="FF0000"/>
              </a:solidFill>
            </a:endParaRPr>
          </a:p>
          <a:p>
            <a:pPr marL="171450" indent="-1714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/>
              <a:t>App描述中情感分布如何？</a:t>
            </a:r>
            <a:endParaRPr lang="zh-CN" altLang="en-US" sz="1200"/>
          </a:p>
          <a:p>
            <a:pPr marL="171450" indent="-1714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/>
              <a:t>App描述中有哪些表达方式？</a:t>
            </a:r>
            <a:endParaRPr lang="zh-CN" altLang="en-US" sz="1200"/>
          </a:p>
          <a:p>
            <a:pPr marL="171450" indent="-1714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/>
              <a:t>提供者期待的用户体验与用户反馈（评分等）有何关系？</a:t>
            </a:r>
            <a:endParaRPr lang="zh-CN" altLang="en-US" sz="12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0448" y="0"/>
            <a:ext cx="7726352" cy="1143000"/>
          </a:xfrm>
        </p:spPr>
        <p:txBody>
          <a:bodyPr>
            <a:normAutofit/>
          </a:bodyPr>
          <a:lstStyle/>
          <a:p>
            <a:pPr algn="l"/>
            <a:r>
              <a:rPr lang="zh-CN" altLang="en-US" sz="3200" b="1" dirty="0"/>
              <a:t>情感角度 </a:t>
            </a:r>
            <a:r>
              <a:rPr lang="en-US" altLang="zh-CN" sz="3200" b="1" dirty="0"/>
              <a:t>- </a:t>
            </a:r>
            <a:r>
              <a:rPr lang="zh-CN" altLang="en-US" sz="3200" b="1" dirty="0"/>
              <a:t>建模</a:t>
            </a:r>
            <a:endParaRPr lang="zh-CN" altLang="en-US" sz="3200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5507990" y="1529715"/>
            <a:ext cx="2844800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fontAlgn="auto">
              <a:lnSpc>
                <a:spcPct val="150000"/>
              </a:lnSpc>
            </a:pPr>
            <a:r>
              <a:rPr lang="en-US" altLang="zh-CN" sz="1400"/>
              <a:t>App</a:t>
            </a:r>
            <a:r>
              <a:rPr lang="zh-CN" altLang="zh-CN" sz="1400"/>
              <a:t>描述：</a:t>
            </a:r>
            <a:endParaRPr lang="zh-CN" altLang="zh-CN" sz="1400"/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zh-CN" sz="1400"/>
              <a:t>简短</a:t>
            </a:r>
            <a:endParaRPr lang="zh-CN" altLang="zh-CN" sz="1400"/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zh-CN" sz="1400"/>
              <a:t>精心编制</a:t>
            </a:r>
            <a:endParaRPr lang="zh-CN" altLang="zh-CN" sz="1400"/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zh-CN" sz="1400"/>
              <a:t>具有表达力</a:t>
            </a:r>
            <a:endParaRPr lang="zh-CN" altLang="zh-CN" sz="1400"/>
          </a:p>
        </p:txBody>
      </p:sp>
      <p:sp>
        <p:nvSpPr>
          <p:cNvPr id="9" name="文本框 8"/>
          <p:cNvSpPr txBox="1"/>
          <p:nvPr/>
        </p:nvSpPr>
        <p:spPr>
          <a:xfrm>
            <a:off x="735330" y="1464310"/>
            <a:ext cx="4772660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zh-CN" altLang="en-US" sz="1400" b="1"/>
              <a:t>目标</a:t>
            </a:r>
            <a:r>
              <a:rPr lang="zh-CN" altLang="en-US" sz="1400"/>
              <a:t>：刻画</a:t>
            </a:r>
            <a:r>
              <a:rPr lang="en-US" altLang="zh-CN" sz="1400"/>
              <a:t>App</a:t>
            </a:r>
            <a:r>
              <a:rPr lang="zh-CN" altLang="en-US" sz="1400"/>
              <a:t>描述中的表达方式。</a:t>
            </a:r>
            <a:endParaRPr lang="zh-CN" altLang="en-US" sz="1400"/>
          </a:p>
          <a:p>
            <a:pPr fontAlgn="auto">
              <a:lnSpc>
                <a:spcPct val="150000"/>
              </a:lnSpc>
            </a:pPr>
            <a:r>
              <a:rPr lang="zh-CN" altLang="en-US" sz="1400" b="1"/>
              <a:t>思想</a:t>
            </a:r>
            <a:r>
              <a:rPr lang="zh-CN" altLang="en-US" sz="1400"/>
              <a:t>： 序信息 </a:t>
            </a:r>
            <a:r>
              <a:rPr lang="en-US" altLang="zh-CN" sz="1400"/>
              <a:t>+ </a:t>
            </a:r>
            <a:r>
              <a:rPr lang="zh-CN" altLang="en-US" sz="1400"/>
              <a:t>情感信息</a:t>
            </a:r>
            <a:endParaRPr lang="zh-CN" altLang="en-US" sz="1400"/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/>
              <a:t>序信息：句子的安排</a:t>
            </a:r>
            <a:endParaRPr lang="zh-CN" altLang="en-US" sz="1400"/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/>
              <a:t>情感信息：</a:t>
            </a:r>
            <a:endParaRPr lang="zh-CN" altLang="en-US" sz="1400"/>
          </a:p>
          <a:p>
            <a:pPr marL="742950" lvl="1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/>
              <a:t>极性（</a:t>
            </a:r>
            <a:r>
              <a:rPr lang="en-US" altLang="zh-CN" sz="1400"/>
              <a:t>polarity</a:t>
            </a:r>
            <a:r>
              <a:rPr lang="zh-CN" altLang="en-US" sz="1400"/>
              <a:t>）</a:t>
            </a:r>
            <a:endParaRPr lang="zh-CN" altLang="en-US" sz="1400"/>
          </a:p>
          <a:p>
            <a:pPr marL="742950" lvl="1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/>
              <a:t>主观性（</a:t>
            </a:r>
            <a:r>
              <a:rPr lang="en-US" altLang="zh-CN" sz="1400"/>
              <a:t>subjectivity</a:t>
            </a:r>
            <a:r>
              <a:rPr lang="zh-CN" altLang="en-US" sz="1400"/>
              <a:t>）</a:t>
            </a:r>
            <a:endParaRPr lang="zh-CN" altLang="en-US" sz="1400"/>
          </a:p>
        </p:txBody>
      </p:sp>
      <p:sp>
        <p:nvSpPr>
          <p:cNvPr id="11" name="文本框 10"/>
          <p:cNvSpPr txBox="1"/>
          <p:nvPr/>
        </p:nvSpPr>
        <p:spPr>
          <a:xfrm>
            <a:off x="692785" y="3899535"/>
            <a:ext cx="799401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indent="0">
              <a:buNone/>
            </a:pPr>
            <a:r>
              <a:rPr lang="en-US" altLang="zh-CN" sz="1400" b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polarity </a:t>
            </a:r>
            <a:r>
              <a:rPr lang="zh-CN" altLang="en-US" sz="1400" b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（感情角度）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: 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范围为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[ -1.0 , 1.0]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，其中 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-1.0 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表示消极， 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 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表示积极。</a:t>
            </a:r>
            <a:endParaRPr lang="zh-CN" altLang="en-US" sz="120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0" indent="0">
              <a:buNone/>
            </a:pPr>
            <a:r>
              <a:rPr lang="en-US" altLang="zh-CN" sz="1400" b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subjectivity </a:t>
            </a:r>
            <a:r>
              <a:rPr lang="zh-CN" altLang="en-US" sz="1400" b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（真实性角度）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: 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范围为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[0.0 , 1.0]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，其中 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 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表示客观， 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 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表示主观。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0448" y="0"/>
            <a:ext cx="7726352" cy="1143000"/>
          </a:xfrm>
        </p:spPr>
        <p:txBody>
          <a:bodyPr>
            <a:normAutofit/>
          </a:bodyPr>
          <a:lstStyle/>
          <a:p>
            <a:pPr algn="l"/>
            <a:r>
              <a:rPr lang="zh-CN" altLang="en-US" sz="3200" b="1" dirty="0"/>
              <a:t>情感角度 </a:t>
            </a:r>
            <a:r>
              <a:rPr lang="en-US" altLang="zh-CN" sz="3200" b="1" dirty="0"/>
              <a:t>- </a:t>
            </a:r>
            <a:r>
              <a:rPr lang="zh-CN" altLang="en-US" sz="3200" b="1" dirty="0"/>
              <a:t>建模</a:t>
            </a:r>
            <a:endParaRPr lang="zh-CN" altLang="en-US" sz="3200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 dirty="0"/>
          </a:p>
        </p:txBody>
      </p:sp>
      <p:graphicFrame>
        <p:nvGraphicFramePr>
          <p:cNvPr id="1073742885" name="对象 1073742884"/>
          <p:cNvGraphicFramePr/>
          <p:nvPr/>
        </p:nvGraphicFramePr>
        <p:xfrm>
          <a:off x="3940810" y="2894965"/>
          <a:ext cx="4904740" cy="29419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1" imgW="4638675" imgH="2819400" progId="Excel.Chart.8">
                  <p:embed/>
                </p:oleObj>
              </mc:Choice>
              <mc:Fallback>
                <p:oleObj name="" r:id="rId1" imgW="4638675" imgH="2819400" progId="Excel.Chart.8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940810" y="2894965"/>
                        <a:ext cx="4904740" cy="294195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0" name="文本框 99"/>
          <p:cNvSpPr txBox="1"/>
          <p:nvPr/>
        </p:nvSpPr>
        <p:spPr>
          <a:xfrm>
            <a:off x="3868420" y="5815330"/>
            <a:ext cx="5080000" cy="27559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indent="127000" algn="ctr"/>
            <a:r>
              <a:rPr lang="zh-CN" altLang="en-US" sz="120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图：</a:t>
            </a:r>
            <a:r>
              <a:rPr lang="en-US" altLang="zh-CN" sz="120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YouTube</a:t>
            </a:r>
            <a:r>
              <a:rPr lang="zh-CN" altLang="en-US" sz="120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描述中的情感表达方式，只保留了情感信息及序信息。</a:t>
            </a:r>
            <a:endParaRPr lang="zh-CN" altLang="en-US"/>
          </a:p>
        </p:txBody>
      </p:sp>
      <p:pic>
        <p:nvPicPr>
          <p:cNvPr id="3" name="图片 18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7490" y="1772920"/>
            <a:ext cx="5146675" cy="82677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文本框 4"/>
          <p:cNvSpPr txBox="1"/>
          <p:nvPr/>
        </p:nvSpPr>
        <p:spPr>
          <a:xfrm>
            <a:off x="160020" y="1379855"/>
            <a:ext cx="26835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表达方式：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339725" y="2929255"/>
            <a:ext cx="286385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/>
              <a:t>说明：</a:t>
            </a:r>
            <a:endParaRPr lang="zh-CN" altLang="en-US" sz="1600"/>
          </a:p>
          <a:p>
            <a:r>
              <a:rPr lang="en-US" altLang="zh-CN" sz="1600" b="1"/>
              <a:t>paragraph</a:t>
            </a:r>
            <a:r>
              <a:rPr lang="en-US" altLang="zh-CN" sz="1600"/>
              <a:t> : App</a:t>
            </a:r>
            <a:r>
              <a:rPr lang="zh-CN" altLang="en-US" sz="1600"/>
              <a:t>描述。</a:t>
            </a:r>
            <a:endParaRPr lang="zh-CN" altLang="en-US" sz="1600"/>
          </a:p>
          <a:p>
            <a:r>
              <a:rPr lang="en-US" altLang="zh-CN" sz="1600" b="1"/>
              <a:t>position </a:t>
            </a:r>
            <a:r>
              <a:rPr lang="zh-CN" altLang="en-US" sz="1600"/>
              <a:t>：表示某个句子在</a:t>
            </a:r>
            <a:r>
              <a:rPr lang="en-US" altLang="zh-CN" sz="1600"/>
              <a:t>App</a:t>
            </a:r>
            <a:r>
              <a:rPr lang="zh-CN" altLang="en-US" sz="1600"/>
              <a:t>描述中的位置。（有限）</a:t>
            </a:r>
            <a:endParaRPr lang="zh-CN" altLang="en-US" sz="1600"/>
          </a:p>
          <a:p>
            <a:r>
              <a:rPr lang="en-US" altLang="zh-CN" sz="1600" b="1"/>
              <a:t>emotion </a:t>
            </a:r>
            <a:r>
              <a:rPr lang="en-US" altLang="zh-CN" sz="1600"/>
              <a:t>: </a:t>
            </a:r>
            <a:r>
              <a:rPr lang="zh-CN" altLang="en-US" sz="1600"/>
              <a:t>相应句子的情感值。</a:t>
            </a:r>
            <a:endParaRPr lang="zh-CN" altLang="en-US" sz="1600"/>
          </a:p>
          <a:p>
            <a:r>
              <a:rPr lang="en-US" altLang="zh-CN" sz="1600" b="1"/>
              <a:t>length </a:t>
            </a:r>
            <a:r>
              <a:rPr lang="en-US" altLang="zh-CN" sz="1600"/>
              <a:t>: App</a:t>
            </a:r>
            <a:r>
              <a:rPr lang="zh-CN" altLang="en-US" sz="1600"/>
              <a:t>描述中句子个数。</a:t>
            </a:r>
            <a:endParaRPr lang="zh-CN" altLang="en-US" sz="16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0448" y="0"/>
            <a:ext cx="7726352" cy="1143000"/>
          </a:xfrm>
        </p:spPr>
        <p:txBody>
          <a:bodyPr>
            <a:normAutofit/>
          </a:bodyPr>
          <a:lstStyle/>
          <a:p>
            <a:pPr algn="l"/>
            <a:r>
              <a:rPr lang="zh-CN" altLang="en-US" sz="3200" b="1" dirty="0"/>
              <a:t>情感角度 </a:t>
            </a:r>
            <a:r>
              <a:rPr lang="en-US" altLang="zh-CN" sz="3200" b="1" dirty="0"/>
              <a:t>- </a:t>
            </a:r>
            <a:r>
              <a:rPr lang="zh-CN" altLang="en-US" sz="3200" b="1" dirty="0"/>
              <a:t>建模</a:t>
            </a:r>
            <a:endParaRPr lang="zh-CN" altLang="en-US" sz="3200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160020" y="1379855"/>
            <a:ext cx="26835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App</a:t>
            </a:r>
            <a:r>
              <a:rPr lang="zh-CN" altLang="en-US"/>
              <a:t>表达模式刻画：</a:t>
            </a:r>
            <a:endParaRPr lang="zh-CN" altLang="en-US"/>
          </a:p>
        </p:txBody>
      </p:sp>
      <p:graphicFrame>
        <p:nvGraphicFramePr>
          <p:cNvPr id="1073742881" name="对象 1073742880"/>
          <p:cNvGraphicFramePr>
            <a:graphicFrameLocks noChangeAspect="1"/>
          </p:cNvGraphicFramePr>
          <p:nvPr/>
        </p:nvGraphicFramePr>
        <p:xfrm>
          <a:off x="3521075" y="1871345"/>
          <a:ext cx="5577840" cy="35204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" name="" r:id="rId1" imgW="8559800" imgH="5410200" progId="Visio.Drawing.15">
                  <p:embed/>
                </p:oleObj>
              </mc:Choice>
              <mc:Fallback>
                <p:oleObj name="" r:id="rId1" imgW="8559800" imgH="5410200" progId="Visio.Drawing.15">
                  <p:embed/>
                  <p:pic>
                    <p:nvPicPr>
                      <p:cNvPr id="0" name="图片 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521075" y="1871345"/>
                        <a:ext cx="5577840" cy="352044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文本框 12"/>
          <p:cNvSpPr txBox="1"/>
          <p:nvPr/>
        </p:nvSpPr>
        <p:spPr>
          <a:xfrm>
            <a:off x="3606800" y="5535295"/>
            <a:ext cx="5080000" cy="25273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indent="0" algn="ctr"/>
            <a:r>
              <a:rPr lang="zh-CN" altLang="en-US" sz="105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图</a:t>
            </a:r>
            <a:r>
              <a:rPr lang="zh-CN" altLang="en-US" sz="1050" b="0">
                <a:latin typeface="Times New Roman" panose="02020603050405020304" pitchFamily="18" charset="0"/>
                <a:cs typeface="Times New Roman" panose="02020603050405020304" pitchFamily="18" charset="0"/>
              </a:rPr>
              <a:t> ：</a:t>
            </a:r>
            <a:r>
              <a:rPr lang="en-US" altLang="zh-CN" sz="105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App</a:t>
            </a:r>
            <a:r>
              <a:rPr lang="zh-CN" altLang="en-US" sz="105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描述拆分为</a:t>
            </a:r>
            <a:r>
              <a:rPr lang="en-US" altLang="zh-CN" sz="1050" b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zh-CN" altLang="en-US" sz="105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部分，包括：头部、中部和尾部。</a:t>
            </a:r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173355" y="2096135"/>
            <a:ext cx="2670175" cy="1706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fontAlgn="auto">
              <a:lnSpc>
                <a:spcPct val="150000"/>
              </a:lnSpc>
            </a:pPr>
            <a:r>
              <a:rPr lang="zh-CN" altLang="en-US" sz="1400"/>
              <a:t>为何采用这种方式刻画？</a:t>
            </a:r>
            <a:endParaRPr lang="zh-CN" altLang="en-US" sz="1400"/>
          </a:p>
          <a:p>
            <a:pPr marL="285750" indent="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/>
              <a:t>句子数量有限</a:t>
            </a:r>
            <a:endParaRPr lang="zh-CN" altLang="en-US" sz="1400"/>
          </a:p>
          <a:p>
            <a:pPr marL="285750" indent="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/>
              <a:t>不同位置的句子，作用不同</a:t>
            </a:r>
            <a:endParaRPr lang="zh-CN" altLang="en-US" sz="1400"/>
          </a:p>
          <a:p>
            <a:pPr marL="285750" indent="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>
                <a:solidFill>
                  <a:srgbClr val="FF0000"/>
                </a:solidFill>
              </a:rPr>
              <a:t>为何通过上升、下降来刻画状态？</a:t>
            </a:r>
            <a:endParaRPr lang="zh-CN" altLang="en-US" sz="1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0448" y="0"/>
            <a:ext cx="7726352" cy="1143000"/>
          </a:xfrm>
        </p:spPr>
        <p:txBody>
          <a:bodyPr>
            <a:normAutofit/>
          </a:bodyPr>
          <a:lstStyle/>
          <a:p>
            <a:pPr algn="l"/>
            <a:r>
              <a:rPr lang="zh-CN" altLang="en-US" sz="3200" b="1" dirty="0"/>
              <a:t>情感角度 </a:t>
            </a:r>
            <a:r>
              <a:rPr lang="en-US" altLang="zh-CN" sz="3200" b="1" dirty="0"/>
              <a:t>- </a:t>
            </a:r>
            <a:r>
              <a:rPr lang="zh-CN" altLang="en-US" sz="3200" b="1" dirty="0"/>
              <a:t>建模</a:t>
            </a:r>
            <a:endParaRPr lang="zh-CN" altLang="en-US" sz="3200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171450" y="1278890"/>
            <a:ext cx="268351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/>
              <a:t>App</a:t>
            </a:r>
            <a:r>
              <a:rPr lang="zh-CN" altLang="en-US" sz="1600"/>
              <a:t>表达模式刻画：</a:t>
            </a:r>
            <a:endParaRPr lang="zh-CN" altLang="en-US" sz="1600"/>
          </a:p>
        </p:txBody>
      </p:sp>
      <p:grpSp>
        <p:nvGrpSpPr>
          <p:cNvPr id="12" name="组合 11"/>
          <p:cNvGrpSpPr/>
          <p:nvPr/>
        </p:nvGrpSpPr>
        <p:grpSpPr>
          <a:xfrm>
            <a:off x="574040" y="1653540"/>
            <a:ext cx="4405630" cy="2940685"/>
            <a:chOff x="2814" y="3037"/>
            <a:chExt cx="6938" cy="4631"/>
          </a:xfrm>
        </p:grpSpPr>
        <p:grpSp>
          <p:nvGrpSpPr>
            <p:cNvPr id="11" name="组合 10"/>
            <p:cNvGrpSpPr/>
            <p:nvPr/>
          </p:nvGrpSpPr>
          <p:grpSpPr>
            <a:xfrm>
              <a:off x="2814" y="3037"/>
              <a:ext cx="6173" cy="1262"/>
              <a:chOff x="2814" y="3037"/>
              <a:chExt cx="6173" cy="1262"/>
            </a:xfrm>
          </p:grpSpPr>
          <p:pic>
            <p:nvPicPr>
              <p:cNvPr id="3" name="图片 179"/>
              <p:cNvPicPr>
                <a:picLocks noChangeAspect="1"/>
              </p:cNvPicPr>
              <p:nvPr/>
            </p:nvPicPr>
            <p:blipFill>
              <a:blip r:embed="rId1"/>
              <a:stretch>
                <a:fillRect/>
              </a:stretch>
            </p:blipFill>
            <p:spPr>
              <a:xfrm>
                <a:off x="3681" y="3037"/>
                <a:ext cx="5306" cy="1263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sp>
            <p:nvSpPr>
              <p:cNvPr id="6" name="文本框 5"/>
              <p:cNvSpPr txBox="1"/>
              <p:nvPr/>
            </p:nvSpPr>
            <p:spPr>
              <a:xfrm>
                <a:off x="2814" y="3451"/>
                <a:ext cx="1062" cy="4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zh-CN" altLang="en-US" sz="1200"/>
                  <a:t>开头：</a:t>
                </a:r>
                <a:endParaRPr lang="zh-CN" altLang="en-US" sz="1200"/>
              </a:p>
            </p:txBody>
          </p:sp>
        </p:grpSp>
        <p:grpSp>
          <p:nvGrpSpPr>
            <p:cNvPr id="10" name="组合 9"/>
            <p:cNvGrpSpPr/>
            <p:nvPr/>
          </p:nvGrpSpPr>
          <p:grpSpPr>
            <a:xfrm>
              <a:off x="2814" y="4808"/>
              <a:ext cx="6173" cy="1184"/>
              <a:chOff x="2814" y="4808"/>
              <a:chExt cx="6173" cy="1184"/>
            </a:xfrm>
          </p:grpSpPr>
          <p:pic>
            <p:nvPicPr>
              <p:cNvPr id="7" name="图片 180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713" y="4808"/>
                <a:ext cx="5274" cy="1184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sp>
            <p:nvSpPr>
              <p:cNvPr id="8" name="文本框 7"/>
              <p:cNvSpPr txBox="1"/>
              <p:nvPr/>
            </p:nvSpPr>
            <p:spPr>
              <a:xfrm>
                <a:off x="2814" y="5183"/>
                <a:ext cx="851" cy="4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zh-CN" altLang="en-US" sz="1200"/>
                  <a:t>结尾：</a:t>
                </a:r>
                <a:endParaRPr lang="zh-CN" altLang="en-US" sz="1200"/>
              </a:p>
            </p:txBody>
          </p:sp>
        </p:grpSp>
        <p:grpSp>
          <p:nvGrpSpPr>
            <p:cNvPr id="9" name="组合 8"/>
            <p:cNvGrpSpPr/>
            <p:nvPr/>
          </p:nvGrpSpPr>
          <p:grpSpPr>
            <a:xfrm>
              <a:off x="2814" y="6632"/>
              <a:ext cx="6939" cy="1036"/>
              <a:chOff x="2814" y="6632"/>
              <a:chExt cx="6939" cy="1036"/>
            </a:xfrm>
          </p:grpSpPr>
          <p:pic>
            <p:nvPicPr>
              <p:cNvPr id="1073742865" name="图片 175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681" y="6632"/>
                <a:ext cx="6072" cy="1036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sp>
            <p:nvSpPr>
              <p:cNvPr id="13" name="文本框 12"/>
              <p:cNvSpPr txBox="1"/>
              <p:nvPr/>
            </p:nvSpPr>
            <p:spPr>
              <a:xfrm>
                <a:off x="2814" y="6933"/>
                <a:ext cx="851" cy="4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zh-CN" altLang="en-US" sz="1200"/>
                  <a:t>中部：</a:t>
                </a:r>
                <a:endParaRPr lang="zh-CN" altLang="en-US" sz="1200"/>
              </a:p>
            </p:txBody>
          </p:sp>
        </p:grpSp>
      </p:grpSp>
      <p:sp>
        <p:nvSpPr>
          <p:cNvPr id="15" name="文本框 14"/>
          <p:cNvSpPr txBox="1"/>
          <p:nvPr/>
        </p:nvSpPr>
        <p:spPr>
          <a:xfrm>
            <a:off x="5713095" y="1653540"/>
            <a:ext cx="267589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zh-CN" altLang="en-US" sz="1200"/>
              <a:t>说明：</a:t>
            </a:r>
            <a:endParaRPr lang="zh-CN" altLang="en-US" sz="1200"/>
          </a:p>
          <a:p>
            <a:pPr fontAlgn="auto">
              <a:lnSpc>
                <a:spcPct val="150000"/>
              </a:lnSpc>
            </a:pPr>
            <a:r>
              <a:rPr lang="en-US" altLang="zh-CN" sz="1200" b="1"/>
              <a:t>Change(e</a:t>
            </a:r>
            <a:r>
              <a:rPr lang="en-US" altLang="zh-CN" sz="1200" b="1" baseline="-25000"/>
              <a:t>i</a:t>
            </a:r>
            <a:r>
              <a:rPr lang="en-US" altLang="zh-CN" sz="1200" b="1"/>
              <a:t>, e</a:t>
            </a:r>
            <a:r>
              <a:rPr lang="en-US" altLang="zh-CN" sz="1200" b="1" baseline="-25000"/>
              <a:t>j</a:t>
            </a:r>
            <a:r>
              <a:rPr lang="en-US" altLang="zh-CN" sz="1200" b="1"/>
              <a:t>) </a:t>
            </a:r>
            <a:r>
              <a:rPr lang="en-US" altLang="zh-CN" sz="1200"/>
              <a:t>: </a:t>
            </a:r>
            <a:r>
              <a:rPr lang="zh-CN" altLang="en-US" sz="1200"/>
              <a:t>表示</a:t>
            </a:r>
            <a:r>
              <a:rPr lang="en-US" altLang="zh-CN" sz="1200"/>
              <a:t>e</a:t>
            </a:r>
            <a:r>
              <a:rPr lang="en-US" altLang="zh-CN" sz="1200" baseline="-25000"/>
              <a:t>i</a:t>
            </a:r>
            <a:r>
              <a:rPr lang="zh-CN" altLang="en-US" sz="1200"/>
              <a:t>相对于</a:t>
            </a:r>
            <a:r>
              <a:rPr lang="en-US" altLang="zh-CN" sz="1200"/>
              <a:t>e</a:t>
            </a:r>
            <a:r>
              <a:rPr lang="en-US" altLang="zh-CN" sz="1200" baseline="-25000"/>
              <a:t>j</a:t>
            </a:r>
            <a:r>
              <a:rPr lang="zh-CN" altLang="en-US" sz="1200"/>
              <a:t>的变化。</a:t>
            </a:r>
            <a:endParaRPr lang="zh-CN" altLang="en-US" sz="1200"/>
          </a:p>
          <a:p>
            <a:pPr fontAlgn="auto">
              <a:lnSpc>
                <a:spcPct val="150000"/>
              </a:lnSpc>
            </a:pPr>
            <a:r>
              <a:rPr lang="en-US" altLang="zh-CN" sz="1200" b="1"/>
              <a:t>e</a:t>
            </a:r>
            <a:r>
              <a:rPr lang="en-US" altLang="zh-CN" sz="1200" b="1" baseline="-25000"/>
              <a:t>1 </a:t>
            </a:r>
            <a:r>
              <a:rPr lang="zh-CN" altLang="en-US" sz="1200"/>
              <a:t>表示</a:t>
            </a:r>
            <a:r>
              <a:rPr lang="en-US" altLang="zh-CN" sz="1200"/>
              <a:t>App</a:t>
            </a:r>
            <a:r>
              <a:rPr lang="zh-CN" altLang="en-US" sz="1200"/>
              <a:t>描述中的第一个句子，</a:t>
            </a:r>
            <a:r>
              <a:rPr lang="en-US" altLang="zh-CN" sz="1200" b="1"/>
              <a:t>e</a:t>
            </a:r>
            <a:r>
              <a:rPr lang="en-US" altLang="zh-CN" sz="1200" b="1" baseline="-25000"/>
              <a:t>2</a:t>
            </a:r>
            <a:r>
              <a:rPr lang="zh-CN" altLang="en-US" sz="1200"/>
              <a:t>表示第二个句子，依次类推。</a:t>
            </a:r>
            <a:r>
              <a:rPr lang="en-US" altLang="zh-CN" sz="1200" b="1"/>
              <a:t>e</a:t>
            </a:r>
            <a:r>
              <a:rPr lang="en-US" altLang="zh-CN" sz="1200" b="1" baseline="-25000"/>
              <a:t>n</a:t>
            </a:r>
            <a:r>
              <a:rPr lang="zh-CN" altLang="en-US" sz="1200"/>
              <a:t>表示最后一个句子。</a:t>
            </a:r>
            <a:endParaRPr lang="zh-CN" altLang="en-US" sz="1200"/>
          </a:p>
        </p:txBody>
      </p:sp>
      <p:sp>
        <p:nvSpPr>
          <p:cNvPr id="16" name="文本框 15"/>
          <p:cNvSpPr txBox="1"/>
          <p:nvPr/>
        </p:nvSpPr>
        <p:spPr>
          <a:xfrm>
            <a:off x="5713095" y="3936365"/>
            <a:ext cx="2675890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zh-CN" altLang="en-US" sz="1200"/>
              <a:t>说明：</a:t>
            </a:r>
            <a:endParaRPr lang="zh-CN" altLang="en-US" sz="1200"/>
          </a:p>
          <a:p>
            <a:pPr fontAlgn="auto">
              <a:lnSpc>
                <a:spcPct val="150000"/>
              </a:lnSpc>
            </a:pPr>
            <a:r>
              <a:rPr lang="en-US" altLang="zh-CN" sz="1200" b="1"/>
              <a:t>countChange(e</a:t>
            </a:r>
            <a:r>
              <a:rPr lang="en-US" altLang="zh-CN" sz="1200" b="1" baseline="-25000"/>
              <a:t>i</a:t>
            </a:r>
            <a:r>
              <a:rPr lang="en-US" altLang="zh-CN" sz="1200" b="1"/>
              <a:t>, e</a:t>
            </a:r>
            <a:r>
              <a:rPr lang="en-US" altLang="zh-CN" sz="1200" b="1" baseline="-25000"/>
              <a:t>j</a:t>
            </a:r>
            <a:r>
              <a:rPr lang="en-US" altLang="zh-CN" sz="1200" b="1"/>
              <a:t>) </a:t>
            </a:r>
            <a:r>
              <a:rPr lang="en-US" altLang="zh-CN" sz="1200"/>
              <a:t>: </a:t>
            </a:r>
            <a:r>
              <a:rPr lang="zh-CN" altLang="en-US" sz="1200"/>
              <a:t>表示从第 </a:t>
            </a:r>
            <a:r>
              <a:rPr lang="en-US" altLang="zh-CN" sz="1200"/>
              <a:t>i </a:t>
            </a:r>
            <a:r>
              <a:rPr lang="zh-CN" altLang="en-US" sz="1200"/>
              <a:t>个句子到第 </a:t>
            </a:r>
            <a:r>
              <a:rPr lang="en-US" altLang="zh-CN" sz="1200"/>
              <a:t>j </a:t>
            </a:r>
            <a:r>
              <a:rPr lang="zh-CN" altLang="en-US" sz="1200"/>
              <a:t>个句子情感值斜率变化的次数其中 </a:t>
            </a:r>
            <a:r>
              <a:rPr lang="en-US" altLang="zh-CN" sz="1200"/>
              <a:t>i &lt; j </a:t>
            </a:r>
            <a:r>
              <a:rPr lang="zh-CN" altLang="en-US" sz="1200"/>
              <a:t>。</a:t>
            </a:r>
            <a:endParaRPr lang="zh-CN" altLang="en-US" sz="1200"/>
          </a:p>
          <a:p>
            <a:pPr fontAlgn="auto">
              <a:lnSpc>
                <a:spcPct val="150000"/>
              </a:lnSpc>
            </a:pPr>
            <a:r>
              <a:rPr lang="en-US" altLang="zh-CN" sz="1200" b="1">
                <a:sym typeface="+mn-ea"/>
              </a:rPr>
              <a:t>countChange(e</a:t>
            </a:r>
            <a:r>
              <a:rPr lang="en-US" altLang="zh-CN" sz="1200" b="1" baseline="-25000">
                <a:sym typeface="+mn-ea"/>
              </a:rPr>
              <a:t>2</a:t>
            </a:r>
            <a:r>
              <a:rPr lang="en-US" altLang="zh-CN" sz="1200" b="1">
                <a:sym typeface="+mn-ea"/>
              </a:rPr>
              <a:t>, e</a:t>
            </a:r>
            <a:r>
              <a:rPr lang="en-US" altLang="zh-CN" sz="1200" b="1" baseline="-25000">
                <a:sym typeface="+mn-ea"/>
              </a:rPr>
              <a:t>n-1</a:t>
            </a:r>
            <a:r>
              <a:rPr lang="en-US" altLang="zh-CN" sz="1200" b="1">
                <a:sym typeface="+mn-ea"/>
              </a:rPr>
              <a:t>) </a:t>
            </a:r>
            <a:r>
              <a:rPr lang="zh-CN" altLang="en-US" sz="1200" b="1">
                <a:sym typeface="+mn-ea"/>
              </a:rPr>
              <a:t>：</a:t>
            </a:r>
            <a:r>
              <a:rPr lang="zh-CN" altLang="en-US" sz="1200">
                <a:sym typeface="+mn-ea"/>
              </a:rPr>
              <a:t>表示从</a:t>
            </a:r>
            <a:r>
              <a:rPr lang="en-US" altLang="zh-CN" sz="1200">
                <a:sym typeface="+mn-ea"/>
              </a:rPr>
              <a:t>App</a:t>
            </a:r>
            <a:r>
              <a:rPr lang="zh-CN" altLang="en-US" sz="1200">
                <a:sym typeface="+mn-ea"/>
              </a:rPr>
              <a:t>描述的第</a:t>
            </a:r>
            <a:r>
              <a:rPr lang="en-US" altLang="zh-CN" sz="1200">
                <a:sym typeface="+mn-ea"/>
              </a:rPr>
              <a:t>2</a:t>
            </a:r>
            <a:r>
              <a:rPr lang="zh-CN" altLang="en-US" sz="1200">
                <a:sym typeface="+mn-ea"/>
              </a:rPr>
              <a:t>个句子到 第</a:t>
            </a:r>
            <a:r>
              <a:rPr lang="en-US" altLang="zh-CN" sz="1200">
                <a:sym typeface="+mn-ea"/>
              </a:rPr>
              <a:t>n-1</a:t>
            </a:r>
            <a:r>
              <a:rPr lang="zh-CN" altLang="en-US" sz="1200">
                <a:sym typeface="+mn-ea"/>
              </a:rPr>
              <a:t>个（倒数第</a:t>
            </a:r>
            <a:r>
              <a:rPr lang="en-US" altLang="zh-CN" sz="1200">
                <a:sym typeface="+mn-ea"/>
              </a:rPr>
              <a:t>2</a:t>
            </a:r>
            <a:r>
              <a:rPr lang="zh-CN" altLang="en-US" sz="1200">
                <a:sym typeface="+mn-ea"/>
              </a:rPr>
              <a:t>个）句子的斜率变化次数。</a:t>
            </a:r>
            <a:endParaRPr lang="zh-CN" altLang="en-US" sz="1200"/>
          </a:p>
        </p:txBody>
      </p:sp>
      <p:sp>
        <p:nvSpPr>
          <p:cNvPr id="18" name="文本框 17"/>
          <p:cNvSpPr txBox="1"/>
          <p:nvPr/>
        </p:nvSpPr>
        <p:spPr>
          <a:xfrm>
            <a:off x="1032510" y="6503035"/>
            <a:ext cx="26758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 fontAlgn="auto">
              <a:lnSpc>
                <a:spcPct val="150000"/>
              </a:lnSpc>
            </a:pPr>
            <a:r>
              <a:rPr lang="zh-CN" altLang="en-US" sz="1200">
                <a:sym typeface="+mn-ea"/>
              </a:rPr>
              <a:t>图：表达模式规则说明</a:t>
            </a:r>
            <a:endParaRPr lang="zh-CN" altLang="en-US" sz="1200"/>
          </a:p>
        </p:txBody>
      </p:sp>
      <p:graphicFrame>
        <p:nvGraphicFramePr>
          <p:cNvPr id="21" name="对象 20"/>
          <p:cNvGraphicFramePr/>
          <p:nvPr/>
        </p:nvGraphicFramePr>
        <p:xfrm>
          <a:off x="854710" y="4692015"/>
          <a:ext cx="3031490" cy="18110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" name="" r:id="rId4" imgW="9791700" imgH="5930900" progId="Visio.Drawing.15">
                  <p:embed/>
                </p:oleObj>
              </mc:Choice>
              <mc:Fallback>
                <p:oleObj name="" r:id="rId4" imgW="9791700" imgH="5930900" progId="Visio.Drawing.15">
                  <p:embed/>
                  <p:pic>
                    <p:nvPicPr>
                      <p:cNvPr id="0" name="图片 2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54710" y="4692015"/>
                        <a:ext cx="3031490" cy="18110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0448" y="0"/>
            <a:ext cx="7726352" cy="1143000"/>
          </a:xfrm>
        </p:spPr>
        <p:txBody>
          <a:bodyPr>
            <a:normAutofit/>
          </a:bodyPr>
          <a:lstStyle/>
          <a:p>
            <a:pPr algn="l"/>
            <a:r>
              <a:rPr lang="zh-CN" altLang="en-US" sz="3200" b="1" dirty="0"/>
              <a:t>情感角度 </a:t>
            </a:r>
            <a:r>
              <a:rPr lang="en-US" altLang="zh-CN" sz="3200" b="1" dirty="0"/>
              <a:t>- </a:t>
            </a:r>
            <a:r>
              <a:rPr lang="zh-CN" altLang="en-US" sz="3200" b="1" dirty="0"/>
              <a:t>实验</a:t>
            </a:r>
            <a:endParaRPr lang="zh-CN" altLang="en-US" sz="3200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 dirty="0"/>
          </a:p>
        </p:txBody>
      </p:sp>
      <p:graphicFrame>
        <p:nvGraphicFramePr>
          <p:cNvPr id="1073742894" name="对象 1073742893"/>
          <p:cNvGraphicFramePr>
            <a:graphicFrameLocks noChangeAspect="1"/>
          </p:cNvGraphicFramePr>
          <p:nvPr/>
        </p:nvGraphicFramePr>
        <p:xfrm>
          <a:off x="1532890" y="2191385"/>
          <a:ext cx="6078220" cy="32937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1" imgW="6299200" imgH="3416300" progId="Visio.Drawing.15">
                  <p:embed/>
                </p:oleObj>
              </mc:Choice>
              <mc:Fallback>
                <p:oleObj name="" r:id="rId1" imgW="6299200" imgH="3416300" progId="Visio.Drawing.15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532890" y="2191385"/>
                        <a:ext cx="6078220" cy="329374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文本框 17"/>
          <p:cNvSpPr txBox="1"/>
          <p:nvPr/>
        </p:nvSpPr>
        <p:spPr>
          <a:xfrm>
            <a:off x="3486785" y="5485130"/>
            <a:ext cx="26758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 fontAlgn="auto">
              <a:lnSpc>
                <a:spcPct val="150000"/>
              </a:lnSpc>
            </a:pPr>
            <a:r>
              <a:rPr lang="zh-CN" altLang="en-US" sz="1200">
                <a:sym typeface="+mn-ea"/>
              </a:rPr>
              <a:t>图：研究路线</a:t>
            </a:r>
            <a:endParaRPr lang="zh-CN" altLang="en-US" sz="12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0448" y="0"/>
            <a:ext cx="7726352" cy="1143000"/>
          </a:xfrm>
        </p:spPr>
        <p:txBody>
          <a:bodyPr>
            <a:normAutofit/>
          </a:bodyPr>
          <a:lstStyle/>
          <a:p>
            <a:pPr algn="l"/>
            <a:r>
              <a:rPr lang="zh-CN" altLang="en-US" sz="3200" b="1" dirty="0"/>
              <a:t>情感角度 </a:t>
            </a:r>
            <a:r>
              <a:rPr lang="en-US" altLang="zh-CN" sz="3200" b="1" dirty="0"/>
              <a:t>- </a:t>
            </a:r>
            <a:r>
              <a:rPr lang="zh-CN" altLang="en-US" sz="3200" b="1" dirty="0"/>
              <a:t>实验</a:t>
            </a:r>
            <a:endParaRPr lang="zh-CN" altLang="en-US" sz="3200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7877175" y="6356350"/>
            <a:ext cx="809625" cy="365125"/>
          </a:xfrm>
        </p:spPr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160020" y="1818640"/>
            <a:ext cx="371602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fontAlgn="auto">
              <a:lnSpc>
                <a:spcPct val="150000"/>
              </a:lnSpc>
            </a:pPr>
            <a:r>
              <a:rPr lang="zh-CN" altLang="en-US"/>
              <a:t>结果：（</a:t>
            </a:r>
            <a:r>
              <a:rPr lang="en-US" altLang="zh-CN"/>
              <a:t>App</a:t>
            </a:r>
            <a:r>
              <a:rPr lang="zh-CN" altLang="en-US"/>
              <a:t>描述级别）</a:t>
            </a:r>
            <a:endParaRPr lang="zh-CN" altLang="en-US"/>
          </a:p>
          <a:p>
            <a:pPr marL="285750" indent="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/>
              <a:t>大部分都是积极的情感</a:t>
            </a:r>
            <a:endParaRPr lang="zh-CN" altLang="en-US" sz="1400"/>
          </a:p>
          <a:p>
            <a:pPr marL="285750" indent="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/>
              <a:t>少部分含有消极的情感</a:t>
            </a:r>
            <a:endParaRPr lang="zh-CN" altLang="en-US" sz="1400"/>
          </a:p>
          <a:p>
            <a:pPr marL="285750" indent="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/>
              <a:t>较主观和较客观出现的数量接近</a:t>
            </a:r>
            <a:endParaRPr lang="zh-CN" altLang="en-US" sz="1400"/>
          </a:p>
        </p:txBody>
      </p:sp>
      <p:graphicFrame>
        <p:nvGraphicFramePr>
          <p:cNvPr id="3" name="图表 2"/>
          <p:cNvGraphicFramePr/>
          <p:nvPr/>
        </p:nvGraphicFramePr>
        <p:xfrm>
          <a:off x="5012690" y="1296035"/>
          <a:ext cx="3437890" cy="20929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6" name="文本框 5"/>
          <p:cNvSpPr txBox="1"/>
          <p:nvPr/>
        </p:nvSpPr>
        <p:spPr>
          <a:xfrm>
            <a:off x="5511800" y="3388995"/>
            <a:ext cx="30238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 fontAlgn="auto">
              <a:lnSpc>
                <a:spcPct val="150000"/>
              </a:lnSpc>
            </a:pPr>
            <a:r>
              <a:rPr lang="zh-CN" altLang="en-US" sz="1200">
                <a:sym typeface="+mn-ea"/>
              </a:rPr>
              <a:t>图：</a:t>
            </a:r>
            <a:r>
              <a:rPr lang="en-US" altLang="zh-CN" sz="1200">
                <a:sym typeface="+mn-ea"/>
              </a:rPr>
              <a:t>58343</a:t>
            </a:r>
            <a:r>
              <a:rPr lang="zh-CN" altLang="en-US" sz="1200">
                <a:sym typeface="+mn-ea"/>
              </a:rPr>
              <a:t>条</a:t>
            </a:r>
            <a:r>
              <a:rPr lang="en-US" altLang="zh-CN" sz="1200">
                <a:sym typeface="+mn-ea"/>
              </a:rPr>
              <a:t>App</a:t>
            </a:r>
            <a:r>
              <a:rPr lang="zh-CN" altLang="en-US" sz="1200">
                <a:sym typeface="+mn-ea"/>
              </a:rPr>
              <a:t>描述的情感分布</a:t>
            </a:r>
            <a:endParaRPr lang="zh-CN" altLang="en-US" sz="1200">
              <a:sym typeface="+mn-ea"/>
            </a:endParaRPr>
          </a:p>
        </p:txBody>
      </p:sp>
      <p:graphicFrame>
        <p:nvGraphicFramePr>
          <p:cNvPr id="7" name="图表 6"/>
          <p:cNvGraphicFramePr/>
          <p:nvPr/>
        </p:nvGraphicFramePr>
        <p:xfrm>
          <a:off x="5125085" y="3757295"/>
          <a:ext cx="3561715" cy="22275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文本框 7"/>
          <p:cNvSpPr txBox="1"/>
          <p:nvPr/>
        </p:nvSpPr>
        <p:spPr>
          <a:xfrm>
            <a:off x="5512435" y="5984875"/>
            <a:ext cx="32581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 fontAlgn="auto">
              <a:lnSpc>
                <a:spcPct val="150000"/>
              </a:lnSpc>
            </a:pPr>
            <a:r>
              <a:rPr lang="zh-CN" altLang="en-US" sz="1200">
                <a:sym typeface="+mn-ea"/>
              </a:rPr>
              <a:t>图：</a:t>
            </a:r>
            <a:r>
              <a:rPr lang="en-US" altLang="zh-CN" sz="1200">
                <a:sym typeface="+mn-ea"/>
              </a:rPr>
              <a:t>46</a:t>
            </a:r>
            <a:r>
              <a:rPr lang="zh-CN" altLang="en-US" sz="1200">
                <a:sym typeface="+mn-ea"/>
              </a:rPr>
              <a:t>万条</a:t>
            </a:r>
            <a:r>
              <a:rPr lang="en-US" altLang="zh-CN" sz="1200">
                <a:sym typeface="+mn-ea"/>
              </a:rPr>
              <a:t>App</a:t>
            </a:r>
            <a:r>
              <a:rPr lang="zh-CN" altLang="en-US" sz="1200">
                <a:sym typeface="+mn-ea"/>
              </a:rPr>
              <a:t>描述句子的情感分布</a:t>
            </a:r>
            <a:endParaRPr lang="zh-CN" altLang="en-US" sz="1200"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60020" y="3949700"/>
            <a:ext cx="371602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fontAlgn="auto">
              <a:lnSpc>
                <a:spcPct val="150000"/>
              </a:lnSpc>
            </a:pPr>
            <a:r>
              <a:rPr lang="zh-CN" altLang="en-US"/>
              <a:t>结果：（句子级别）</a:t>
            </a:r>
            <a:endParaRPr lang="zh-CN" altLang="en-US"/>
          </a:p>
          <a:p>
            <a:pPr marL="285750" indent="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/>
              <a:t>大部分都是积极的情感</a:t>
            </a:r>
            <a:endParaRPr lang="zh-CN" altLang="en-US" sz="1400"/>
          </a:p>
          <a:p>
            <a:pPr marL="285750" indent="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/>
              <a:t>少部分含有消极的情感（与整体相似）</a:t>
            </a:r>
            <a:endParaRPr lang="zh-CN" altLang="en-US" sz="1400"/>
          </a:p>
          <a:p>
            <a:pPr marL="285750" indent="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/>
              <a:t>较客观句子数量 </a:t>
            </a:r>
            <a:r>
              <a:rPr lang="en-US" altLang="zh-CN" sz="1400"/>
              <a:t>=  3 *  </a:t>
            </a:r>
            <a:r>
              <a:rPr lang="zh-CN" altLang="en-US" sz="1400"/>
              <a:t>较主观句子数量 </a:t>
            </a:r>
            <a:endParaRPr lang="zh-CN" altLang="en-US" sz="1400">
              <a:solidFill>
                <a:srgbClr val="FF0000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35890" y="1200785"/>
            <a:ext cx="328485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/>
              <a:t>统计</a:t>
            </a:r>
            <a:endParaRPr lang="zh-CN" altLang="en-US" sz="2000" b="1"/>
          </a:p>
        </p:txBody>
      </p:sp>
      <p:sp>
        <p:nvSpPr>
          <p:cNvPr id="11" name="文本框 10"/>
          <p:cNvSpPr txBox="1"/>
          <p:nvPr/>
        </p:nvSpPr>
        <p:spPr>
          <a:xfrm>
            <a:off x="290195" y="5984875"/>
            <a:ext cx="371602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fontAlgn="auto">
              <a:lnSpc>
                <a:spcPct val="150000"/>
              </a:lnSpc>
            </a:pPr>
            <a:r>
              <a:rPr lang="zh-CN" altLang="en-US" sz="1200"/>
              <a:t>积极：</a:t>
            </a:r>
            <a:r>
              <a:rPr lang="en-US" altLang="zh-CN" sz="1200"/>
              <a:t>polairty &gt;= 0</a:t>
            </a:r>
            <a:endParaRPr lang="en-US" altLang="zh-CN" sz="1200"/>
          </a:p>
          <a:p>
            <a:pPr indent="0" fontAlgn="auto">
              <a:lnSpc>
                <a:spcPct val="150000"/>
              </a:lnSpc>
            </a:pPr>
            <a:r>
              <a:rPr lang="zh-CN" altLang="en-US" sz="1200"/>
              <a:t>客观：</a:t>
            </a:r>
            <a:r>
              <a:rPr lang="en-US" altLang="zh-CN" sz="1200"/>
              <a:t>subjectivity &lt; 0.5</a:t>
            </a:r>
            <a:r>
              <a:rPr lang="zh-CN" altLang="en-US" sz="1200"/>
              <a:t> </a:t>
            </a:r>
            <a:endParaRPr lang="zh-CN" altLang="en-US" sz="120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c 1"/>
          <p:cNvSpPr/>
          <p:nvPr/>
        </p:nvSpPr>
        <p:spPr>
          <a:xfrm>
            <a:off x="-2571751" y="1"/>
            <a:ext cx="5143502" cy="6858000"/>
          </a:xfrm>
          <a:prstGeom prst="arc">
            <a:avLst>
              <a:gd name="adj1" fmla="val 16200000"/>
              <a:gd name="adj2" fmla="val 5406790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7D7D7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 flipH="1">
            <a:off x="2486607" y="1280191"/>
            <a:ext cx="5486400" cy="52197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2800" b="1" dirty="0">
                <a:solidFill>
                  <a:srgbClr val="FF0000"/>
                </a:solidFill>
              </a:rPr>
              <a:t>介绍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 flipH="1">
            <a:off x="3052020" y="2391780"/>
            <a:ext cx="5486400" cy="52197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2800" b="1" dirty="0"/>
              <a:t>决策角度：理解市场需求</a:t>
            </a:r>
            <a:endParaRPr lang="zh-CN" altLang="en-US" sz="2800" b="1" dirty="0"/>
          </a:p>
        </p:txBody>
      </p:sp>
      <p:sp>
        <p:nvSpPr>
          <p:cNvPr id="7" name="Oval 6"/>
          <p:cNvSpPr/>
          <p:nvPr/>
        </p:nvSpPr>
        <p:spPr>
          <a:xfrm>
            <a:off x="2041258" y="1370364"/>
            <a:ext cx="233795" cy="311727"/>
          </a:xfrm>
          <a:prstGeom prst="ellipse">
            <a:avLst/>
          </a:prstGeom>
          <a:solidFill>
            <a:srgbClr val="EBEBEB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2445988" y="2602312"/>
            <a:ext cx="233795" cy="311727"/>
          </a:xfrm>
          <a:prstGeom prst="ellipse">
            <a:avLst/>
          </a:prstGeom>
          <a:solidFill>
            <a:srgbClr val="EBEBEB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1" name="Arc 10"/>
          <p:cNvSpPr/>
          <p:nvPr/>
        </p:nvSpPr>
        <p:spPr>
          <a:xfrm>
            <a:off x="-1143000" y="1905000"/>
            <a:ext cx="2286000" cy="3048000"/>
          </a:xfrm>
          <a:prstGeom prst="arc">
            <a:avLst>
              <a:gd name="adj1" fmla="val 16200000"/>
              <a:gd name="adj2" fmla="val 5359794"/>
            </a:avLst>
          </a:prstGeom>
          <a:solidFill>
            <a:srgbClr val="000000">
              <a:alpha val="20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12" name="Group 24"/>
          <p:cNvGrpSpPr/>
          <p:nvPr/>
        </p:nvGrpSpPr>
        <p:grpSpPr>
          <a:xfrm rot="19140000">
            <a:off x="-2957195" y="3262630"/>
            <a:ext cx="5914390" cy="171450"/>
            <a:chOff x="-3200400" y="3314700"/>
            <a:chExt cx="6246420" cy="228600"/>
          </a:xfrm>
        </p:grpSpPr>
        <p:sp>
          <p:nvSpPr>
            <p:cNvPr id="13" name="Rounded Rectangle 12"/>
            <p:cNvSpPr/>
            <p:nvPr/>
          </p:nvSpPr>
          <p:spPr>
            <a:xfrm rot="5400000">
              <a:off x="1331520" y="1828800"/>
              <a:ext cx="228600" cy="3200400"/>
            </a:xfrm>
            <a:prstGeom prst="roundRect">
              <a:avLst>
                <a:gd name="adj" fmla="val 35051"/>
              </a:avLst>
            </a:prstGeom>
            <a:solidFill>
              <a:srgbClr val="D7D7D7"/>
            </a:solidFill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prstMaterial="matte">
              <a:bevelT w="63500" h="63500"/>
              <a:contourClr>
                <a:srgbClr val="FFFFFF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4" name="Rounded Rectangle 13"/>
            <p:cNvSpPr/>
            <p:nvPr/>
          </p:nvSpPr>
          <p:spPr>
            <a:xfrm rot="5400000">
              <a:off x="-1714500" y="1828800"/>
              <a:ext cx="228600" cy="3200400"/>
            </a:xfrm>
            <a:prstGeom prst="roundRect">
              <a:avLst>
                <a:gd name="adj" fmla="val 35051"/>
              </a:avLst>
            </a:prstGeom>
            <a:noFill/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prstMaterial="matte">
              <a:bevelT w="63500" h="63500"/>
              <a:contourClr>
                <a:srgbClr val="FFFFFF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15" name="标题 1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dirty="0"/>
              <a:t>内容</a:t>
            </a:r>
            <a:endParaRPr lang="zh-CN" dirty="0"/>
          </a:p>
        </p:txBody>
      </p:sp>
      <p:sp>
        <p:nvSpPr>
          <p:cNvPr id="16" name="TextBox 15"/>
          <p:cNvSpPr txBox="1"/>
          <p:nvPr/>
        </p:nvSpPr>
        <p:spPr>
          <a:xfrm flipH="1">
            <a:off x="2841200" y="3799150"/>
            <a:ext cx="5486400" cy="52197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2800" b="1" dirty="0"/>
              <a:t>情感角度：提供者表达方式</a:t>
            </a:r>
            <a:endParaRPr lang="zh-CN" altLang="en-US" sz="2800" b="1" dirty="0"/>
          </a:p>
        </p:txBody>
      </p:sp>
      <p:sp>
        <p:nvSpPr>
          <p:cNvPr id="17" name="Oval 8"/>
          <p:cNvSpPr/>
          <p:nvPr/>
        </p:nvSpPr>
        <p:spPr>
          <a:xfrm>
            <a:off x="2446271" y="3903955"/>
            <a:ext cx="233795" cy="311727"/>
          </a:xfrm>
          <a:prstGeom prst="ellipse">
            <a:avLst/>
          </a:prstGeom>
          <a:solidFill>
            <a:srgbClr val="EBEBEB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 flipH="1">
            <a:off x="2571750" y="5124133"/>
            <a:ext cx="2008505" cy="52197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2800" b="1" dirty="0"/>
              <a:t>总结 </a:t>
            </a:r>
            <a:r>
              <a:rPr lang="en-US" altLang="zh-CN" sz="2800" b="1" dirty="0"/>
              <a:t>&amp;</a:t>
            </a:r>
            <a:r>
              <a:rPr lang="zh-CN" altLang="en-US" sz="2800" b="1" dirty="0"/>
              <a:t>展望</a:t>
            </a:r>
            <a:endParaRPr lang="zh-CN" altLang="en-US" sz="2800" b="1" dirty="0"/>
          </a:p>
        </p:txBody>
      </p:sp>
      <p:sp>
        <p:nvSpPr>
          <p:cNvPr id="19" name="Oval 8"/>
          <p:cNvSpPr/>
          <p:nvPr/>
        </p:nvSpPr>
        <p:spPr>
          <a:xfrm>
            <a:off x="2041258" y="5229200"/>
            <a:ext cx="233795" cy="311727"/>
          </a:xfrm>
          <a:prstGeom prst="ellipse">
            <a:avLst/>
          </a:prstGeom>
          <a:solidFill>
            <a:srgbClr val="EBEBEB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0448" y="0"/>
            <a:ext cx="7726352" cy="1143000"/>
          </a:xfrm>
        </p:spPr>
        <p:txBody>
          <a:bodyPr>
            <a:normAutofit/>
          </a:bodyPr>
          <a:lstStyle/>
          <a:p>
            <a:pPr algn="l"/>
            <a:r>
              <a:rPr lang="zh-CN" altLang="en-US" sz="3200" b="1" dirty="0"/>
              <a:t>情感角度 </a:t>
            </a:r>
            <a:r>
              <a:rPr lang="en-US" altLang="zh-CN" sz="3200" b="1" dirty="0"/>
              <a:t>- </a:t>
            </a:r>
            <a:r>
              <a:rPr lang="zh-CN" altLang="en-US" sz="3200" b="1" dirty="0"/>
              <a:t>实验</a:t>
            </a:r>
            <a:endParaRPr lang="zh-CN" altLang="en-US" sz="3200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7877175" y="6356350"/>
            <a:ext cx="809625" cy="365125"/>
          </a:xfrm>
        </p:spPr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316865" y="1333500"/>
            <a:ext cx="4714240" cy="53079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fontAlgn="auto">
              <a:lnSpc>
                <a:spcPct val="150000"/>
              </a:lnSpc>
            </a:pPr>
            <a:r>
              <a:rPr lang="zh-CN" altLang="en-US" sz="1600">
                <a:solidFill>
                  <a:srgbClr val="FF0000"/>
                </a:solidFill>
              </a:rPr>
              <a:t>为何存在消极的情感？</a:t>
            </a:r>
            <a:endParaRPr lang="zh-CN" altLang="en-US" sz="1600">
              <a:solidFill>
                <a:srgbClr val="FF0000"/>
              </a:solidFill>
            </a:endParaRPr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/>
              <a:t>针对非常消极句子（</a:t>
            </a:r>
            <a:r>
              <a:rPr lang="en-US" altLang="zh-CN" sz="1400"/>
              <a:t>polarity &lt; - 0.5</a:t>
            </a:r>
            <a:r>
              <a:rPr lang="zh-CN" altLang="en-US" sz="1400"/>
              <a:t>）</a:t>
            </a:r>
            <a:r>
              <a:rPr lang="en-US" altLang="zh-CN" sz="1400"/>
              <a:t>1766</a:t>
            </a:r>
            <a:r>
              <a:rPr lang="zh-CN" altLang="en-US" sz="1400"/>
              <a:t>条，抽查。</a:t>
            </a:r>
            <a:endParaRPr lang="zh-CN" altLang="en-US" sz="1400"/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/>
              <a:t>【举例</a:t>
            </a:r>
            <a:r>
              <a:rPr lang="en-US" altLang="zh-CN" sz="1400"/>
              <a:t>1</a:t>
            </a:r>
            <a:r>
              <a:rPr lang="zh-CN" altLang="en-US" sz="1400"/>
              <a:t>】</a:t>
            </a:r>
            <a:endParaRPr lang="zh-CN" altLang="en-US" sz="1400"/>
          </a:p>
          <a:p>
            <a:pPr indent="0" fontAlgn="auto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1400"/>
              <a:t>your hero does all the</a:t>
            </a:r>
            <a:r>
              <a:rPr lang="zh-CN" altLang="en-US" sz="1400">
                <a:solidFill>
                  <a:srgbClr val="FF0000"/>
                </a:solidFill>
              </a:rPr>
              <a:t> boring</a:t>
            </a:r>
            <a:r>
              <a:rPr lang="zh-CN" altLang="en-US" sz="1400"/>
              <a:t> grinding while you are away!</a:t>
            </a:r>
            <a:endParaRPr lang="zh-CN" altLang="en-US" sz="1400"/>
          </a:p>
          <a:p>
            <a:pPr indent="0" fontAlgn="auto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1400"/>
              <a:t>（你的英雄在你离开的时候做所有无聊的事！）</a:t>
            </a:r>
            <a:endParaRPr lang="zh-CN" altLang="en-US" sz="1400"/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/>
              <a:t>【举例</a:t>
            </a:r>
            <a:r>
              <a:rPr lang="en-US" altLang="zh-CN" sz="1400"/>
              <a:t>2</a:t>
            </a:r>
            <a:r>
              <a:rPr lang="zh-CN" altLang="en-US" sz="1400"/>
              <a:t>】</a:t>
            </a:r>
            <a:endParaRPr lang="zh-CN" altLang="en-US" sz="1400"/>
          </a:p>
          <a:p>
            <a:pPr indent="0" fontAlgn="auto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1400">
                <a:solidFill>
                  <a:srgbClr val="FF0000"/>
                </a:solidFill>
              </a:rPr>
              <a:t>sick </a:t>
            </a:r>
            <a:r>
              <a:rPr lang="zh-CN" altLang="en-US" sz="1400"/>
              <a:t>spending all your money on </a:t>
            </a:r>
            <a:r>
              <a:rPr lang="zh-CN" altLang="en-US" sz="1400">
                <a:solidFill>
                  <a:srgbClr val="FF0000"/>
                </a:solidFill>
              </a:rPr>
              <a:t>overpriced</a:t>
            </a:r>
            <a:r>
              <a:rPr lang="zh-CN" altLang="en-US" sz="1400"/>
              <a:t> plans, </a:t>
            </a:r>
            <a:r>
              <a:rPr lang="zh-CN" altLang="en-US" sz="1400">
                <a:solidFill>
                  <a:srgbClr val="FF0000"/>
                </a:solidFill>
              </a:rPr>
              <a:t>complicated</a:t>
            </a:r>
            <a:r>
              <a:rPr lang="zh-CN" altLang="en-US" sz="1400"/>
              <a:t> policies, and </a:t>
            </a:r>
            <a:r>
              <a:rPr lang="zh-CN" altLang="en-US" sz="1400">
                <a:solidFill>
                  <a:srgbClr val="FF0000"/>
                </a:solidFill>
              </a:rPr>
              <a:t>cheesy</a:t>
            </a:r>
            <a:r>
              <a:rPr lang="zh-CN" altLang="en-US" sz="1400"/>
              <a:t> car insurance agents?</a:t>
            </a:r>
            <a:endParaRPr lang="zh-CN" altLang="en-US" sz="1400"/>
          </a:p>
          <a:p>
            <a:pPr indent="0" fontAlgn="auto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1400"/>
              <a:t>（生病把你所有的钱花在昂贵的计划、复杂的政策和俗气的汽车保险代理上？）</a:t>
            </a:r>
            <a:endParaRPr lang="zh-CN" altLang="en-US" sz="1400"/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/>
              <a:t>【举例</a:t>
            </a:r>
            <a:r>
              <a:rPr lang="en-US" altLang="zh-CN" sz="1400"/>
              <a:t>3</a:t>
            </a:r>
            <a:r>
              <a:rPr lang="zh-CN" altLang="en-US" sz="1400"/>
              <a:t>】</a:t>
            </a:r>
            <a:endParaRPr lang="zh-CN" altLang="en-US" sz="1400"/>
          </a:p>
          <a:p>
            <a:pPr indent="0" fontAlgn="auto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1400"/>
              <a:t>your mission, if you survive, is to </a:t>
            </a:r>
            <a:r>
              <a:rPr lang="zh-CN" altLang="en-US" sz="1400">
                <a:solidFill>
                  <a:srgbClr val="FF0000"/>
                </a:solidFill>
              </a:rPr>
              <a:t>mercilessly spam</a:t>
            </a:r>
            <a:r>
              <a:rPr lang="zh-CN" altLang="en-US" sz="1400"/>
              <a:t> the end user.</a:t>
            </a:r>
            <a:endParaRPr lang="zh-CN" altLang="en-US" sz="1400"/>
          </a:p>
          <a:p>
            <a:pPr indent="0" fontAlgn="auto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1400"/>
              <a:t>（你的任务，如果你幸存下来，是无情的垃圾邮件的最终用户。）</a:t>
            </a:r>
            <a:endParaRPr lang="zh-CN" altLang="en-US" sz="1400"/>
          </a:p>
          <a:p>
            <a:pPr indent="0" fontAlgn="auto">
              <a:lnSpc>
                <a:spcPct val="150000"/>
              </a:lnSpc>
              <a:buFont typeface="Arial" panose="020B0604020202020204" pitchFamily="34" charset="0"/>
              <a:buNone/>
            </a:pPr>
            <a:endParaRPr lang="zh-CN" altLang="en-US" sz="1400"/>
          </a:p>
        </p:txBody>
      </p:sp>
      <p:sp>
        <p:nvSpPr>
          <p:cNvPr id="10" name="文本框 9"/>
          <p:cNvSpPr txBox="1"/>
          <p:nvPr/>
        </p:nvSpPr>
        <p:spPr>
          <a:xfrm>
            <a:off x="5726430" y="2535555"/>
            <a:ext cx="2960370" cy="1245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fontAlgn="auto">
              <a:lnSpc>
                <a:spcPct val="150000"/>
              </a:lnSpc>
            </a:pPr>
            <a:r>
              <a:rPr lang="zh-CN" altLang="en-US">
                <a:solidFill>
                  <a:srgbClr val="FF0000"/>
                </a:solidFill>
              </a:rPr>
              <a:t>模式</a:t>
            </a:r>
            <a:r>
              <a:rPr lang="zh-CN" altLang="en-US"/>
              <a:t>：</a:t>
            </a:r>
            <a:endParaRPr lang="zh-CN" altLang="en-US"/>
          </a:p>
          <a:p>
            <a:pPr marL="285750" indent="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/>
              <a:t>建立困难场景</a:t>
            </a:r>
            <a:endParaRPr lang="zh-CN" altLang="en-US" sz="1600"/>
          </a:p>
          <a:p>
            <a:pPr marL="285750" indent="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/>
              <a:t>克服困难</a:t>
            </a:r>
            <a:endParaRPr lang="zh-CN" altLang="en-US" sz="16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0448" y="0"/>
            <a:ext cx="7726352" cy="1143000"/>
          </a:xfrm>
        </p:spPr>
        <p:txBody>
          <a:bodyPr>
            <a:normAutofit/>
          </a:bodyPr>
          <a:lstStyle/>
          <a:p>
            <a:pPr algn="l"/>
            <a:r>
              <a:rPr lang="zh-CN" altLang="en-US" sz="3200" b="1" dirty="0"/>
              <a:t>情感角度 </a:t>
            </a:r>
            <a:r>
              <a:rPr lang="en-US" altLang="zh-CN" sz="3200" b="1" dirty="0"/>
              <a:t>- </a:t>
            </a:r>
            <a:r>
              <a:rPr lang="zh-CN" altLang="en-US" sz="3200" b="1" dirty="0"/>
              <a:t>实验</a:t>
            </a:r>
            <a:endParaRPr lang="zh-CN" altLang="en-US" sz="3200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7877175" y="6356350"/>
            <a:ext cx="809625" cy="365125"/>
          </a:xfrm>
        </p:spPr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160020" y="1818640"/>
            <a:ext cx="3716020" cy="21228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fontAlgn="auto">
              <a:lnSpc>
                <a:spcPct val="150000"/>
              </a:lnSpc>
            </a:pPr>
            <a:r>
              <a:rPr lang="zh-CN" altLang="en-US"/>
              <a:t>结果分析：</a:t>
            </a:r>
            <a:endParaRPr lang="zh-CN" altLang="en-US"/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>
                <a:solidFill>
                  <a:srgbClr val="FF0000"/>
                </a:solidFill>
              </a:rPr>
              <a:t>首部的句子 </a:t>
            </a:r>
            <a:r>
              <a:rPr lang="zh-CN" altLang="en-US" sz="1400"/>
              <a:t>更加积极，也较主观。</a:t>
            </a:r>
            <a:endParaRPr lang="zh-CN" altLang="en-US" sz="1400"/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/>
              <a:t>整体上随着句子在描述中的位置，情感值呈现</a:t>
            </a:r>
            <a:r>
              <a:rPr lang="zh-CN" altLang="en-US" sz="1400">
                <a:solidFill>
                  <a:srgbClr val="FF0000"/>
                </a:solidFill>
              </a:rPr>
              <a:t>下降趋势</a:t>
            </a:r>
            <a:r>
              <a:rPr lang="zh-CN" altLang="en-US" sz="1400"/>
              <a:t>，但是在</a:t>
            </a:r>
            <a:r>
              <a:rPr lang="zh-CN" altLang="en-US" sz="1400">
                <a:solidFill>
                  <a:srgbClr val="FF0000"/>
                </a:solidFill>
              </a:rPr>
              <a:t>句子序号</a:t>
            </a:r>
            <a:r>
              <a:rPr lang="en-US" altLang="zh-CN" sz="1400">
                <a:solidFill>
                  <a:srgbClr val="FF0000"/>
                </a:solidFill>
              </a:rPr>
              <a:t>20</a:t>
            </a:r>
            <a:r>
              <a:rPr lang="zh-CN" altLang="en-US" sz="1400">
                <a:solidFill>
                  <a:srgbClr val="FF0000"/>
                </a:solidFill>
              </a:rPr>
              <a:t>左右</a:t>
            </a:r>
            <a:r>
              <a:rPr lang="zh-CN" altLang="en-US" sz="1400"/>
              <a:t>情感值再次上升。（该范围内，</a:t>
            </a:r>
            <a:r>
              <a:rPr lang="zh-CN" altLang="en-US" sz="1400">
                <a:solidFill>
                  <a:srgbClr val="FF0000"/>
                </a:solidFill>
              </a:rPr>
              <a:t>语句接近文章结尾</a:t>
            </a:r>
            <a:r>
              <a:rPr lang="zh-CN" altLang="en-US" sz="1400"/>
              <a:t>）</a:t>
            </a:r>
            <a:endParaRPr lang="zh-CN" altLang="en-US" sz="1400"/>
          </a:p>
        </p:txBody>
      </p:sp>
      <p:sp>
        <p:nvSpPr>
          <p:cNvPr id="6" name="文本框 5"/>
          <p:cNvSpPr txBox="1"/>
          <p:nvPr/>
        </p:nvSpPr>
        <p:spPr>
          <a:xfrm>
            <a:off x="5231765" y="3388995"/>
            <a:ext cx="36918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 fontAlgn="auto">
              <a:lnSpc>
                <a:spcPct val="150000"/>
              </a:lnSpc>
            </a:pPr>
            <a:r>
              <a:rPr lang="zh-CN" altLang="en-US" sz="1200">
                <a:sym typeface="+mn-ea"/>
              </a:rPr>
              <a:t>图</a:t>
            </a:r>
            <a:r>
              <a:rPr lang="en-US" altLang="zh-CN" sz="1200">
                <a:sym typeface="+mn-ea"/>
              </a:rPr>
              <a:t>1</a:t>
            </a:r>
            <a:r>
              <a:rPr lang="zh-CN" altLang="en-US" sz="1200">
                <a:sym typeface="+mn-ea"/>
              </a:rPr>
              <a:t>：不同位置的句子的平均极性。（前</a:t>
            </a:r>
            <a:r>
              <a:rPr lang="en-US" altLang="zh-CN" sz="1200">
                <a:sym typeface="+mn-ea"/>
              </a:rPr>
              <a:t>50</a:t>
            </a:r>
            <a:r>
              <a:rPr lang="zh-CN" altLang="en-US" sz="1200">
                <a:sym typeface="+mn-ea"/>
              </a:rPr>
              <a:t>个句子）</a:t>
            </a:r>
            <a:endParaRPr lang="zh-CN" altLang="en-US" sz="1200"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512435" y="5984875"/>
            <a:ext cx="325818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 fontAlgn="auto">
              <a:lnSpc>
                <a:spcPct val="150000"/>
              </a:lnSpc>
            </a:pPr>
            <a:r>
              <a:rPr lang="zh-CN" altLang="en-US" sz="1200">
                <a:sym typeface="+mn-ea"/>
              </a:rPr>
              <a:t>图</a:t>
            </a:r>
            <a:r>
              <a:rPr lang="en-US" altLang="zh-CN" sz="1200">
                <a:sym typeface="+mn-ea"/>
              </a:rPr>
              <a:t>2</a:t>
            </a:r>
            <a:r>
              <a:rPr lang="zh-CN" altLang="en-US" sz="1200">
                <a:sym typeface="+mn-ea"/>
              </a:rPr>
              <a:t>：不同位置的句子的平均主观性。（前</a:t>
            </a:r>
            <a:r>
              <a:rPr lang="en-US" altLang="zh-CN" sz="1200">
                <a:sym typeface="+mn-ea"/>
              </a:rPr>
              <a:t>50</a:t>
            </a:r>
            <a:r>
              <a:rPr lang="zh-CN" altLang="en-US" sz="1200">
                <a:sym typeface="+mn-ea"/>
              </a:rPr>
              <a:t>个句子）</a:t>
            </a:r>
            <a:endParaRPr lang="zh-CN" altLang="en-US" sz="1200"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35890" y="1200785"/>
            <a:ext cx="328485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/>
              <a:t>统计</a:t>
            </a:r>
            <a:endParaRPr lang="zh-CN" altLang="en-US" sz="2000" b="1"/>
          </a:p>
        </p:txBody>
      </p:sp>
      <p:graphicFrame>
        <p:nvGraphicFramePr>
          <p:cNvPr id="11" name="图表 10"/>
          <p:cNvGraphicFramePr/>
          <p:nvPr/>
        </p:nvGraphicFramePr>
        <p:xfrm>
          <a:off x="5360035" y="1231900"/>
          <a:ext cx="3562985" cy="21570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graphicFrame>
        <p:nvGraphicFramePr>
          <p:cNvPr id="12" name="图表 11"/>
          <p:cNvGraphicFramePr/>
          <p:nvPr/>
        </p:nvGraphicFramePr>
        <p:xfrm>
          <a:off x="5360035" y="3824605"/>
          <a:ext cx="3509010" cy="216027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0448" y="0"/>
            <a:ext cx="7726352" cy="1143000"/>
          </a:xfrm>
        </p:spPr>
        <p:txBody>
          <a:bodyPr>
            <a:normAutofit/>
          </a:bodyPr>
          <a:lstStyle/>
          <a:p>
            <a:pPr algn="l"/>
            <a:r>
              <a:rPr lang="zh-CN" altLang="en-US" sz="3200" b="1" dirty="0"/>
              <a:t>情感角度 </a:t>
            </a:r>
            <a:r>
              <a:rPr lang="en-US" altLang="zh-CN" sz="3200" b="1" dirty="0"/>
              <a:t>- </a:t>
            </a:r>
            <a:r>
              <a:rPr lang="zh-CN" altLang="en-US" sz="3200" b="1" dirty="0"/>
              <a:t>实验</a:t>
            </a:r>
            <a:endParaRPr lang="zh-CN" altLang="en-US" sz="3200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7877175" y="6356350"/>
            <a:ext cx="809625" cy="365125"/>
          </a:xfrm>
        </p:spPr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 dirty="0"/>
          </a:p>
        </p:txBody>
      </p:sp>
      <p:sp>
        <p:nvSpPr>
          <p:cNvPr id="100" name="文本框 99"/>
          <p:cNvSpPr txBox="1"/>
          <p:nvPr/>
        </p:nvSpPr>
        <p:spPr>
          <a:xfrm>
            <a:off x="4847590" y="3542665"/>
            <a:ext cx="4051935" cy="41402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 algn="ctr"/>
            <a:r>
              <a:rPr lang="zh-CN" altLang="en-US" sz="105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图</a:t>
            </a:r>
            <a:r>
              <a:rPr lang="en-US" altLang="zh-CN" sz="105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1</a:t>
            </a:r>
            <a:r>
              <a:rPr lang="zh-CN" altLang="en-US" sz="105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：</a:t>
            </a:r>
            <a:r>
              <a:rPr lang="en-US" altLang="zh-CN" sz="105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109</a:t>
            </a:r>
            <a:r>
              <a:rPr lang="zh-CN" altLang="en-US" sz="105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个</a:t>
            </a:r>
            <a:r>
              <a:rPr lang="en-US" altLang="zh-CN" sz="1050" b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</a:t>
            </a:r>
            <a:r>
              <a:rPr lang="zh-CN" altLang="en-US" sz="105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描述的表达模式（发现的模式有</a:t>
            </a:r>
            <a:r>
              <a:rPr lang="en-US" altLang="zh-CN" sz="1050" b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zh-CN" altLang="en-US" sz="105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种，用三位数表示）。首位表示</a:t>
            </a:r>
            <a:r>
              <a:rPr lang="en-US" altLang="zh-CN" sz="1050" b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head,</a:t>
            </a:r>
            <a:r>
              <a:rPr lang="zh-CN" altLang="en-US" sz="105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中间数字表示</a:t>
            </a:r>
            <a:r>
              <a:rPr lang="en-US" altLang="zh-CN" sz="1050" b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mid</a:t>
            </a:r>
            <a:r>
              <a:rPr lang="zh-CN" altLang="en-US" sz="105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，尾部数字表示</a:t>
            </a:r>
            <a:r>
              <a:rPr lang="en-US" altLang="zh-CN" sz="1050" b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tail</a:t>
            </a:r>
            <a:r>
              <a:rPr lang="zh-CN" altLang="en-US" sz="105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。</a:t>
            </a:r>
            <a:endParaRPr lang="zh-CN" altLang="en-US" sz="1050" b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graphicFrame>
        <p:nvGraphicFramePr>
          <p:cNvPr id="1073742881" name="对象 1073742880"/>
          <p:cNvGraphicFramePr>
            <a:graphicFrameLocks noChangeAspect="1"/>
          </p:cNvGraphicFramePr>
          <p:nvPr/>
        </p:nvGraphicFramePr>
        <p:xfrm>
          <a:off x="5257165" y="3956685"/>
          <a:ext cx="3587750" cy="22650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" name="" r:id="rId2" imgW="8559800" imgH="5410200" progId="Visio.Drawing.15">
                  <p:embed/>
                </p:oleObj>
              </mc:Choice>
              <mc:Fallback>
                <p:oleObj name="" r:id="rId2" imgW="8559800" imgH="5410200" progId="Visio.Drawing.15">
                  <p:embed/>
                  <p:pic>
                    <p:nvPicPr>
                      <p:cNvPr id="0" name="图片 6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257165" y="3956685"/>
                        <a:ext cx="3587750" cy="226504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文本框 12"/>
          <p:cNvSpPr txBox="1"/>
          <p:nvPr/>
        </p:nvSpPr>
        <p:spPr>
          <a:xfrm>
            <a:off x="5132705" y="6294120"/>
            <a:ext cx="2944495" cy="41402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 algn="ctr"/>
            <a:r>
              <a:rPr lang="zh-CN" altLang="en-US" sz="105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图</a:t>
            </a:r>
            <a:r>
              <a:rPr lang="zh-CN" altLang="en-US" sz="1050" b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050" b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sz="1050" b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CN" sz="105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App</a:t>
            </a:r>
            <a:r>
              <a:rPr lang="zh-CN" altLang="en-US" sz="105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描述拆分为</a:t>
            </a:r>
            <a:r>
              <a:rPr lang="en-US" altLang="zh-CN" sz="1050" b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zh-CN" altLang="en-US" sz="105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部分，包括：头部、中部和尾部。</a:t>
            </a:r>
            <a:endParaRPr lang="zh-CN" altLang="en-US"/>
          </a:p>
        </p:txBody>
      </p:sp>
      <p:graphicFrame>
        <p:nvGraphicFramePr>
          <p:cNvPr id="6" name="图表 5"/>
          <p:cNvGraphicFramePr/>
          <p:nvPr/>
        </p:nvGraphicFramePr>
        <p:xfrm>
          <a:off x="4539615" y="1036320"/>
          <a:ext cx="4520565" cy="25063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8" name="文本框 7"/>
          <p:cNvSpPr txBox="1"/>
          <p:nvPr/>
        </p:nvSpPr>
        <p:spPr>
          <a:xfrm>
            <a:off x="235585" y="1234440"/>
            <a:ext cx="325628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结果分析：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【</a:t>
            </a:r>
            <a:r>
              <a:rPr lang="en-US" altLang="zh-CN"/>
              <a:t>000</a:t>
            </a:r>
            <a:r>
              <a:rPr lang="zh-CN" altLang="en-US"/>
              <a:t>】平缓介绍。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【</a:t>
            </a:r>
            <a:r>
              <a:rPr lang="en-US" altLang="zh-CN"/>
              <a:t>101</a:t>
            </a:r>
            <a:r>
              <a:rPr lang="zh-CN" altLang="en-US"/>
              <a:t>】开头、结尾情感呈上升趋势，中间平缓。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0448" y="0"/>
            <a:ext cx="7726352" cy="1143000"/>
          </a:xfrm>
        </p:spPr>
        <p:txBody>
          <a:bodyPr>
            <a:normAutofit/>
          </a:bodyPr>
          <a:lstStyle/>
          <a:p>
            <a:pPr algn="l"/>
            <a:r>
              <a:rPr lang="zh-CN" altLang="en-US" sz="3200" b="1" dirty="0"/>
              <a:t>情感角度 </a:t>
            </a:r>
            <a:r>
              <a:rPr lang="en-US" altLang="zh-CN" sz="3200" b="1" dirty="0"/>
              <a:t>- </a:t>
            </a:r>
            <a:r>
              <a:rPr lang="zh-CN" altLang="en-US" sz="3200" b="1" dirty="0"/>
              <a:t>实验</a:t>
            </a:r>
            <a:endParaRPr lang="zh-CN" altLang="en-US" sz="3200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7877175" y="6356350"/>
            <a:ext cx="809625" cy="365125"/>
          </a:xfrm>
        </p:spPr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3780790" y="2687320"/>
            <a:ext cx="5080000" cy="27559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indent="304800" algn="ctr"/>
            <a:r>
              <a:rPr lang="en-US" altLang="zh-CN" sz="120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4-7 </a:t>
            </a:r>
            <a:endParaRPr lang="zh-CN" altLang="en-US"/>
          </a:p>
        </p:txBody>
      </p:sp>
      <p:graphicFrame>
        <p:nvGraphicFramePr>
          <p:cNvPr id="5" name="表格 4"/>
          <p:cNvGraphicFramePr/>
          <p:nvPr/>
        </p:nvGraphicFramePr>
        <p:xfrm>
          <a:off x="3780790" y="2962910"/>
          <a:ext cx="0" cy="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0"/>
                <a:gridCol w="0"/>
              </a:tblGrid>
              <a:tr h="0">
                <a:tc>
                  <a:txBody>
                    <a:bodyPr/>
                    <a:p>
                      <a:pPr indent="0">
                        <a:buNone/>
                      </a:pPr>
                      <a:endParaRPr lang="zh-CN" altLang="en-US" b="0"/>
                    </a:p>
                  </a:txBody>
                  <a:tcPr marL="0" marR="0" marT="0" marB="0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p>
                      <a:pPr indent="0">
                        <a:buNone/>
                      </a:pPr>
                      <a:endParaRPr lang="zh-CN" altLang="en-US"/>
                    </a:p>
                  </a:txBody>
                  <a:tcPr marL="0" marR="0" marT="0" marB="0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zh-CN" altLang="en-US"/>
                    </a:p>
                  </a:txBody>
                  <a:tcPr marL="0" marR="0" marT="0" marB="0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9" name="图片 8"/>
          <p:cNvPicPr/>
          <p:nvPr/>
        </p:nvPicPr>
        <p:blipFill>
          <a:blip r:embed="rId1"/>
          <a:stretch>
            <a:fillRect/>
          </a:stretch>
        </p:blipFill>
        <p:spPr>
          <a:xfrm>
            <a:off x="3691255" y="2687320"/>
            <a:ext cx="5048250" cy="28575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" name="文本框 9"/>
          <p:cNvSpPr txBox="1"/>
          <p:nvPr/>
        </p:nvSpPr>
        <p:spPr>
          <a:xfrm>
            <a:off x="3780790" y="5679440"/>
            <a:ext cx="5080000" cy="27559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indent="0"/>
            <a:r>
              <a:rPr lang="zh-CN" altLang="en-US" sz="120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图：抽取</a:t>
            </a:r>
            <a:r>
              <a:rPr lang="en-US" altLang="zh-CN" sz="120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6330</a:t>
            </a:r>
            <a:r>
              <a:rPr lang="zh-CN" altLang="en-US" sz="120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个</a:t>
            </a:r>
            <a:r>
              <a:rPr lang="en-US" altLang="zh-CN" sz="1200" b="0">
                <a:latin typeface="Times New Roman" panose="02020603050405020304" pitchFamily="18" charset="0"/>
                <a:cs typeface="Times New Roman" panose="02020603050405020304" pitchFamily="18" charset="0"/>
              </a:rPr>
              <a:t>App</a:t>
            </a:r>
            <a:r>
              <a:rPr lang="zh-CN" altLang="en-US" sz="120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描述的情感极性值与其平均评分之间的关系。</a:t>
            </a:r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142240" y="1626870"/>
            <a:ext cx="263017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fontAlgn="auto">
              <a:lnSpc>
                <a:spcPct val="150000"/>
              </a:lnSpc>
            </a:pPr>
            <a:r>
              <a:rPr lang="zh-CN" altLang="en-US" sz="1600"/>
              <a:t>结果分析：</a:t>
            </a:r>
            <a:endParaRPr lang="zh-CN" altLang="en-US" sz="1600"/>
          </a:p>
          <a:p>
            <a:pPr marL="285750" indent="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/>
              <a:t>下部分呈现倒三角形。（中性易得最低分）</a:t>
            </a:r>
            <a:endParaRPr lang="zh-CN" altLang="en-US" sz="1600"/>
          </a:p>
          <a:p>
            <a:pPr marL="285750" indent="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/>
              <a:t>一定程度上，含有消极情感的</a:t>
            </a:r>
            <a:r>
              <a:rPr lang="en-US" altLang="zh-CN" sz="1600"/>
              <a:t>App</a:t>
            </a:r>
            <a:r>
              <a:rPr lang="zh-CN" altLang="en-US" sz="1600"/>
              <a:t>反而有助于取得高分。</a:t>
            </a:r>
            <a:endParaRPr lang="zh-CN" altLang="en-US" sz="16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c 1"/>
          <p:cNvSpPr/>
          <p:nvPr/>
        </p:nvSpPr>
        <p:spPr>
          <a:xfrm>
            <a:off x="-2571751" y="1"/>
            <a:ext cx="5143502" cy="6858000"/>
          </a:xfrm>
          <a:prstGeom prst="arc">
            <a:avLst>
              <a:gd name="adj1" fmla="val 16200000"/>
              <a:gd name="adj2" fmla="val 5406790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7D7D7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 flipH="1">
            <a:off x="2486607" y="1280191"/>
            <a:ext cx="5486400" cy="52197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2800" b="1" dirty="0"/>
              <a:t>介绍</a:t>
            </a:r>
            <a:endParaRPr lang="zh-CN" altLang="en-US" sz="2800" b="1" dirty="0"/>
          </a:p>
        </p:txBody>
      </p:sp>
      <p:sp>
        <p:nvSpPr>
          <p:cNvPr id="4" name="TextBox 3"/>
          <p:cNvSpPr txBox="1"/>
          <p:nvPr/>
        </p:nvSpPr>
        <p:spPr>
          <a:xfrm flipH="1">
            <a:off x="3052020" y="2391780"/>
            <a:ext cx="5486400" cy="52197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2800" b="1" dirty="0"/>
              <a:t>决策角度：理解市场需求</a:t>
            </a:r>
            <a:endParaRPr lang="zh-CN" altLang="en-US" sz="2800" b="1" dirty="0"/>
          </a:p>
        </p:txBody>
      </p:sp>
      <p:sp>
        <p:nvSpPr>
          <p:cNvPr id="7" name="Oval 6"/>
          <p:cNvSpPr/>
          <p:nvPr/>
        </p:nvSpPr>
        <p:spPr>
          <a:xfrm>
            <a:off x="2041258" y="1370364"/>
            <a:ext cx="233795" cy="311727"/>
          </a:xfrm>
          <a:prstGeom prst="ellipse">
            <a:avLst/>
          </a:prstGeom>
          <a:solidFill>
            <a:srgbClr val="EBEBEB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2445988" y="2602312"/>
            <a:ext cx="233795" cy="311727"/>
          </a:xfrm>
          <a:prstGeom prst="ellipse">
            <a:avLst/>
          </a:prstGeom>
          <a:solidFill>
            <a:srgbClr val="EBEBEB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1" name="Arc 10"/>
          <p:cNvSpPr/>
          <p:nvPr/>
        </p:nvSpPr>
        <p:spPr>
          <a:xfrm>
            <a:off x="-1143000" y="1905000"/>
            <a:ext cx="2286000" cy="3048000"/>
          </a:xfrm>
          <a:prstGeom prst="arc">
            <a:avLst>
              <a:gd name="adj1" fmla="val 16200000"/>
              <a:gd name="adj2" fmla="val 5359794"/>
            </a:avLst>
          </a:prstGeom>
          <a:solidFill>
            <a:srgbClr val="000000">
              <a:alpha val="20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12" name="Group 24"/>
          <p:cNvGrpSpPr/>
          <p:nvPr/>
        </p:nvGrpSpPr>
        <p:grpSpPr>
          <a:xfrm rot="2460000">
            <a:off x="-3115945" y="3253740"/>
            <a:ext cx="5556250" cy="171450"/>
            <a:chOff x="-3200400" y="3314700"/>
            <a:chExt cx="6246420" cy="228600"/>
          </a:xfrm>
        </p:grpSpPr>
        <p:sp>
          <p:nvSpPr>
            <p:cNvPr id="13" name="Rounded Rectangle 12"/>
            <p:cNvSpPr/>
            <p:nvPr/>
          </p:nvSpPr>
          <p:spPr>
            <a:xfrm rot="5400000">
              <a:off x="1331520" y="1828800"/>
              <a:ext cx="228600" cy="3200400"/>
            </a:xfrm>
            <a:prstGeom prst="roundRect">
              <a:avLst>
                <a:gd name="adj" fmla="val 35051"/>
              </a:avLst>
            </a:prstGeom>
            <a:solidFill>
              <a:srgbClr val="D7D7D7"/>
            </a:solidFill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prstMaterial="matte">
              <a:bevelT w="63500" h="63500"/>
              <a:contourClr>
                <a:srgbClr val="FFFFFF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4" name="Rounded Rectangle 13"/>
            <p:cNvSpPr/>
            <p:nvPr/>
          </p:nvSpPr>
          <p:spPr>
            <a:xfrm rot="5400000">
              <a:off x="-1714500" y="1828800"/>
              <a:ext cx="228600" cy="3200400"/>
            </a:xfrm>
            <a:prstGeom prst="roundRect">
              <a:avLst>
                <a:gd name="adj" fmla="val 35051"/>
              </a:avLst>
            </a:prstGeom>
            <a:noFill/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prstMaterial="matte">
              <a:bevelT w="63500" h="63500"/>
              <a:contourClr>
                <a:srgbClr val="FFFFFF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15" name="标题 1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dirty="0"/>
              <a:t>内容</a:t>
            </a:r>
            <a:endParaRPr lang="zh-CN" dirty="0"/>
          </a:p>
        </p:txBody>
      </p:sp>
      <p:sp>
        <p:nvSpPr>
          <p:cNvPr id="16" name="TextBox 15"/>
          <p:cNvSpPr txBox="1"/>
          <p:nvPr/>
        </p:nvSpPr>
        <p:spPr>
          <a:xfrm flipH="1">
            <a:off x="2841200" y="3799150"/>
            <a:ext cx="5486400" cy="52197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2800" b="1" dirty="0">
                <a:solidFill>
                  <a:schemeClr val="tx1"/>
                </a:solidFill>
              </a:rPr>
              <a:t>情感角度：提供者表达方式</a:t>
            </a:r>
            <a:endParaRPr lang="zh-CN" altLang="en-US" sz="2800" b="1" dirty="0">
              <a:solidFill>
                <a:schemeClr val="tx1"/>
              </a:solidFill>
            </a:endParaRPr>
          </a:p>
        </p:txBody>
      </p:sp>
      <p:sp>
        <p:nvSpPr>
          <p:cNvPr id="17" name="Oval 8"/>
          <p:cNvSpPr/>
          <p:nvPr/>
        </p:nvSpPr>
        <p:spPr>
          <a:xfrm>
            <a:off x="2446271" y="3903955"/>
            <a:ext cx="233795" cy="311727"/>
          </a:xfrm>
          <a:prstGeom prst="ellipse">
            <a:avLst/>
          </a:prstGeom>
          <a:solidFill>
            <a:srgbClr val="EBEBEB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 flipH="1">
            <a:off x="2571750" y="5124133"/>
            <a:ext cx="2008505" cy="52197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2800" b="1" dirty="0">
                <a:solidFill>
                  <a:srgbClr val="FF0000"/>
                </a:solidFill>
              </a:rPr>
              <a:t>总结 </a:t>
            </a:r>
            <a:r>
              <a:rPr lang="en-US" altLang="zh-CN" sz="2800" b="1" dirty="0">
                <a:solidFill>
                  <a:srgbClr val="FF0000"/>
                </a:solidFill>
              </a:rPr>
              <a:t>&amp;</a:t>
            </a:r>
            <a:r>
              <a:rPr lang="zh-CN" altLang="en-US" sz="2800" b="1" dirty="0">
                <a:solidFill>
                  <a:srgbClr val="FF0000"/>
                </a:solidFill>
              </a:rPr>
              <a:t>展望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19" name="Oval 8"/>
          <p:cNvSpPr/>
          <p:nvPr/>
        </p:nvSpPr>
        <p:spPr>
          <a:xfrm>
            <a:off x="2041258" y="5229200"/>
            <a:ext cx="233795" cy="311727"/>
          </a:xfrm>
          <a:prstGeom prst="ellipse">
            <a:avLst/>
          </a:prstGeom>
          <a:solidFill>
            <a:srgbClr val="EBEBEB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0448" y="0"/>
            <a:ext cx="7726352" cy="1143000"/>
          </a:xfrm>
        </p:spPr>
        <p:txBody>
          <a:bodyPr>
            <a:normAutofit/>
          </a:bodyPr>
          <a:lstStyle/>
          <a:p>
            <a:pPr algn="l"/>
            <a:r>
              <a:rPr lang="zh-CN" altLang="en-US" sz="3200" b="1" dirty="0"/>
              <a:t>总结 </a:t>
            </a:r>
            <a:r>
              <a:rPr lang="en-US" altLang="zh-CN" sz="3200" b="1" dirty="0"/>
              <a:t>&amp; </a:t>
            </a:r>
            <a:r>
              <a:rPr lang="zh-CN" altLang="en-US" sz="3200" b="1" dirty="0"/>
              <a:t>展望 </a:t>
            </a:r>
            <a:endParaRPr lang="zh-CN" altLang="en-US" sz="3200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119380" y="1315085"/>
            <a:ext cx="4652645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fontAlgn="auto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b="1" dirty="0" smtClean="0"/>
              <a:t>决策角度：</a:t>
            </a:r>
            <a:endParaRPr lang="zh-CN" altLang="en-US" sz="1600" dirty="0" smtClean="0">
              <a:solidFill>
                <a:srgbClr val="FF0000"/>
              </a:solidFill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4419600" y="1209040"/>
            <a:ext cx="0" cy="5616575"/>
          </a:xfrm>
          <a:prstGeom prst="line">
            <a:avLst/>
          </a:prstGeom>
          <a:ln w="19050" cmpd="sng">
            <a:solidFill>
              <a:schemeClr val="accent1">
                <a:shade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4589145" y="1315085"/>
            <a:ext cx="4339590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fontAlgn="auto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b="1" dirty="0" smtClean="0"/>
              <a:t>情感角度：</a:t>
            </a:r>
            <a:endParaRPr lang="zh-CN" altLang="en-US" sz="1600" dirty="0" smtClean="0">
              <a:solidFill>
                <a:schemeClr val="tx1"/>
              </a:solidFill>
            </a:endParaRPr>
          </a:p>
        </p:txBody>
      </p:sp>
      <p:graphicFrame>
        <p:nvGraphicFramePr>
          <p:cNvPr id="10" name="对象 9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4114800" y="3327400"/>
          <a:ext cx="9144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r:id="rId1" imgW="914400" imgH="203200" progId="Equation.KSEE3">
                  <p:embed/>
                </p:oleObj>
              </mc:Choice>
              <mc:Fallback>
                <p:oleObj name="" r:id="rId1" imgW="914400" imgH="2032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114800" y="3327400"/>
                        <a:ext cx="914400" cy="203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文本框 2"/>
          <p:cNvSpPr txBox="1"/>
          <p:nvPr/>
        </p:nvSpPr>
        <p:spPr>
          <a:xfrm>
            <a:off x="355600" y="3032125"/>
            <a:ext cx="3215640" cy="1753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fontAlgn="auto">
              <a:lnSpc>
                <a:spcPct val="150000"/>
              </a:lnSpc>
              <a:spcBef>
                <a:spcPct val="0"/>
              </a:spcBef>
            </a:pPr>
            <a:r>
              <a:rPr lang="zh-CN" altLang="en-US" sz="1200" b="1" dirty="0">
                <a:sym typeface="+mn-ea"/>
              </a:rPr>
              <a:t>结果分析</a:t>
            </a:r>
            <a:r>
              <a:rPr lang="zh-CN" altLang="en-US" sz="1200" dirty="0">
                <a:sym typeface="+mn-ea"/>
              </a:rPr>
              <a:t>：</a:t>
            </a:r>
            <a:endParaRPr lang="zh-CN" altLang="en-US" sz="1200" dirty="0">
              <a:sym typeface="+mn-ea"/>
            </a:endParaRPr>
          </a:p>
          <a:p>
            <a:pPr marL="171450" indent="-171450" fontAlgn="auto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1200" dirty="0">
                <a:sym typeface="+mn-ea"/>
              </a:rPr>
              <a:t>对提供者统计分析</a:t>
            </a:r>
            <a:endParaRPr lang="zh-CN" altLang="en-US" sz="1200" dirty="0">
              <a:sym typeface="+mn-ea"/>
            </a:endParaRPr>
          </a:p>
          <a:p>
            <a:pPr marL="171450" indent="-171450" fontAlgn="auto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1200" dirty="0">
                <a:sym typeface="+mn-ea"/>
              </a:rPr>
              <a:t>市场环境相关性分析：话题的平均流行度，两极分化关系</a:t>
            </a:r>
            <a:endParaRPr lang="zh-CN" altLang="en-US" sz="1200" dirty="0">
              <a:sym typeface="+mn-ea"/>
            </a:endParaRPr>
          </a:p>
          <a:p>
            <a:pPr marL="171450" indent="-171450" fontAlgn="auto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1200" dirty="0">
                <a:sym typeface="+mn-ea"/>
              </a:rPr>
              <a:t>市场环境话题聚类，对于发现市场模式有一定的指导作用</a:t>
            </a:r>
            <a:endParaRPr lang="zh-CN" altLang="en-US" sz="1200" dirty="0"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55600" y="2357120"/>
            <a:ext cx="3824605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zh-CN" altLang="en-US" sz="1400" b="1"/>
              <a:t>思想</a:t>
            </a:r>
            <a:r>
              <a:rPr lang="zh-CN" altLang="en-US" sz="1400"/>
              <a:t>： </a:t>
            </a:r>
            <a:r>
              <a:rPr lang="en-US" altLang="zh-CN" sz="1400"/>
              <a:t>App</a:t>
            </a:r>
            <a:r>
              <a:rPr lang="zh-CN" altLang="en-US" sz="1400"/>
              <a:t>商店 ≈ 决策的集合</a:t>
            </a:r>
            <a:endParaRPr lang="zh-CN" altLang="en-US" sz="1400"/>
          </a:p>
          <a:p>
            <a:pPr fontAlgn="auto">
              <a:lnSpc>
                <a:spcPct val="150000"/>
              </a:lnSpc>
            </a:pPr>
            <a:r>
              <a:rPr lang="zh-CN" altLang="en-US" sz="1400" b="1"/>
              <a:t>建模</a:t>
            </a:r>
            <a:r>
              <a:rPr lang="zh-CN" altLang="en-US" sz="1400"/>
              <a:t>：</a:t>
            </a:r>
            <a:r>
              <a:rPr lang="en-US" altLang="zh-CN" sz="1400"/>
              <a:t>PEA</a:t>
            </a:r>
            <a:r>
              <a:rPr lang="zh-CN" altLang="en-US" sz="1400"/>
              <a:t>模型</a:t>
            </a:r>
            <a:endParaRPr lang="zh-CN" altLang="en-US" sz="1400"/>
          </a:p>
        </p:txBody>
      </p:sp>
      <p:sp>
        <p:nvSpPr>
          <p:cNvPr id="8" name="文本框 7"/>
          <p:cNvSpPr txBox="1"/>
          <p:nvPr/>
        </p:nvSpPr>
        <p:spPr>
          <a:xfrm>
            <a:off x="4672965" y="1972945"/>
            <a:ext cx="382460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/>
              <a:t>研究提供者的表达方式。</a:t>
            </a:r>
            <a:endParaRPr lang="zh-CN" altLang="en-US" sz="1400"/>
          </a:p>
        </p:txBody>
      </p:sp>
      <p:sp>
        <p:nvSpPr>
          <p:cNvPr id="11" name="文本框 10"/>
          <p:cNvSpPr txBox="1"/>
          <p:nvPr/>
        </p:nvSpPr>
        <p:spPr>
          <a:xfrm>
            <a:off x="355600" y="1972945"/>
            <a:ext cx="246824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/>
              <a:t>为提供者给予市场方面指导。</a:t>
            </a:r>
            <a:endParaRPr lang="zh-CN" altLang="en-US" sz="1400"/>
          </a:p>
        </p:txBody>
      </p:sp>
      <p:sp>
        <p:nvSpPr>
          <p:cNvPr id="12" name="文本框 11"/>
          <p:cNvSpPr txBox="1"/>
          <p:nvPr/>
        </p:nvSpPr>
        <p:spPr>
          <a:xfrm>
            <a:off x="4772025" y="2357120"/>
            <a:ext cx="3824605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/>
              <a:t>建模：</a:t>
            </a:r>
            <a:endParaRPr lang="zh-CN" altLang="en-US" sz="1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/>
              <a:t>表达方式 </a:t>
            </a:r>
            <a:r>
              <a:rPr lang="en-US" altLang="zh-CN" sz="1400"/>
              <a:t>= </a:t>
            </a:r>
            <a:r>
              <a:rPr lang="zh-CN" altLang="en-US" sz="1400"/>
              <a:t>情感 </a:t>
            </a:r>
            <a:r>
              <a:rPr lang="en-US" altLang="zh-CN" sz="1400"/>
              <a:t>+ </a:t>
            </a:r>
            <a:r>
              <a:rPr lang="zh-CN" altLang="en-US" sz="1400"/>
              <a:t>序信息</a:t>
            </a:r>
            <a:endParaRPr lang="zh-CN" altLang="en-US" sz="1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/>
              <a:t>对表达方式归类</a:t>
            </a:r>
            <a:endParaRPr lang="zh-CN" altLang="en-US" sz="1400"/>
          </a:p>
        </p:txBody>
      </p:sp>
      <p:sp>
        <p:nvSpPr>
          <p:cNvPr id="13" name="文本框 12"/>
          <p:cNvSpPr txBox="1"/>
          <p:nvPr/>
        </p:nvSpPr>
        <p:spPr>
          <a:xfrm>
            <a:off x="4772025" y="3327400"/>
            <a:ext cx="321564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fontAlgn="auto">
              <a:lnSpc>
                <a:spcPct val="150000"/>
              </a:lnSpc>
              <a:spcBef>
                <a:spcPct val="0"/>
              </a:spcBef>
            </a:pPr>
            <a:r>
              <a:rPr lang="zh-CN" altLang="en-US" sz="1200" b="1" dirty="0">
                <a:sym typeface="+mn-ea"/>
              </a:rPr>
              <a:t>结果分析</a:t>
            </a:r>
            <a:r>
              <a:rPr lang="zh-CN" altLang="en-US" sz="1200" dirty="0">
                <a:sym typeface="+mn-ea"/>
              </a:rPr>
              <a:t>：</a:t>
            </a:r>
            <a:endParaRPr lang="zh-CN" altLang="en-US" sz="1200" dirty="0">
              <a:sym typeface="+mn-ea"/>
            </a:endParaRPr>
          </a:p>
          <a:p>
            <a:pPr marL="171450" indent="-171450" fontAlgn="auto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zh-CN" sz="1200" dirty="0">
                <a:sym typeface="+mn-ea"/>
              </a:rPr>
              <a:t>App</a:t>
            </a:r>
            <a:r>
              <a:rPr lang="zh-CN" altLang="en-US" sz="1200" dirty="0">
                <a:sym typeface="+mn-ea"/>
              </a:rPr>
              <a:t>描述中的情感分布</a:t>
            </a:r>
            <a:endParaRPr lang="zh-CN" altLang="en-US" sz="1200" dirty="0">
              <a:sym typeface="+mn-ea"/>
            </a:endParaRPr>
          </a:p>
          <a:p>
            <a:pPr marL="171450" indent="-171450" fontAlgn="auto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1200" dirty="0">
                <a:sym typeface="+mn-ea"/>
              </a:rPr>
              <a:t>消极情感在</a:t>
            </a:r>
            <a:r>
              <a:rPr lang="en-US" altLang="zh-CN" sz="1200" dirty="0">
                <a:sym typeface="+mn-ea"/>
              </a:rPr>
              <a:t>App</a:t>
            </a:r>
            <a:r>
              <a:rPr lang="zh-CN" altLang="en-US" sz="1200" dirty="0">
                <a:sym typeface="+mn-ea"/>
              </a:rPr>
              <a:t>描述中的作用</a:t>
            </a:r>
            <a:endParaRPr lang="zh-CN" altLang="en-US" sz="1200" dirty="0">
              <a:sym typeface="+mn-ea"/>
            </a:endParaRPr>
          </a:p>
          <a:p>
            <a:pPr marL="171450" indent="-171450" fontAlgn="auto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1200" dirty="0">
                <a:sym typeface="+mn-ea"/>
              </a:rPr>
              <a:t>表达方式在本研究中的分类</a:t>
            </a:r>
            <a:endParaRPr lang="zh-CN" altLang="en-US" sz="1200" dirty="0"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3562350" y="2829560"/>
            <a:ext cx="2019300" cy="11988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zh-CN" altLang="en-US" sz="72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谢谢</a:t>
            </a:r>
            <a:endParaRPr lang="zh-CN" altLang="en-US" sz="72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0448" y="0"/>
            <a:ext cx="7726352" cy="1143000"/>
          </a:xfrm>
        </p:spPr>
        <p:txBody>
          <a:bodyPr>
            <a:normAutofit/>
          </a:bodyPr>
          <a:lstStyle/>
          <a:p>
            <a:pPr algn="l"/>
            <a:r>
              <a:rPr lang="zh-CN" altLang="en-US" sz="3200" b="1" dirty="0"/>
              <a:t>介绍</a:t>
            </a:r>
            <a:endParaRPr lang="zh-CN" altLang="en-US" sz="3200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323215" y="1311910"/>
            <a:ext cx="633730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fontAlgn="auto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b="1" dirty="0"/>
              <a:t>背景</a:t>
            </a:r>
            <a:endParaRPr lang="zh-CN" altLang="en-US" b="1" dirty="0"/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【</a:t>
            </a:r>
            <a:r>
              <a:rPr lang="zh-CN" altLang="en-US" b="1" dirty="0"/>
              <a:t>流行的移动应用</a:t>
            </a:r>
            <a:r>
              <a:rPr lang="zh-CN" altLang="en-US" dirty="0"/>
              <a:t>】</a:t>
            </a:r>
            <a:r>
              <a:rPr lang="en-US" altLang="zh-CN" dirty="0"/>
              <a:t>200</a:t>
            </a:r>
            <a:r>
              <a:rPr lang="zh-CN" altLang="en-US" dirty="0"/>
              <a:t>万 </a:t>
            </a:r>
            <a:r>
              <a:rPr lang="en-US" altLang="zh-CN" dirty="0"/>
              <a:t>app +  </a:t>
            </a:r>
            <a:r>
              <a:rPr lang="zh-CN" altLang="en-US" dirty="0"/>
              <a:t>数十亿的下载量</a:t>
            </a:r>
            <a:endParaRPr lang="zh-CN" altLang="en-US" dirty="0"/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/>
              <a:t>【</a:t>
            </a:r>
            <a:r>
              <a:rPr lang="en-US" altLang="zh-CN" b="1" dirty="0" smtClean="0"/>
              <a:t>App</a:t>
            </a:r>
            <a:r>
              <a:rPr lang="zh-CN" altLang="en-US" b="1" dirty="0" smtClean="0"/>
              <a:t>生态系统</a:t>
            </a:r>
            <a:r>
              <a:rPr lang="zh-CN" altLang="en-US" dirty="0" smtClean="0"/>
              <a:t>】</a:t>
            </a:r>
            <a:r>
              <a:rPr lang="en-US" altLang="zh-CN" dirty="0" smtClean="0"/>
              <a:t>Google Play  , Apple App Store</a:t>
            </a:r>
            <a:r>
              <a:rPr lang="zh-CN" altLang="en-US" dirty="0" smtClean="0"/>
              <a:t>等</a:t>
            </a:r>
            <a:endParaRPr lang="zh-CN" altLang="en-US" dirty="0" smtClean="0"/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/>
              <a:t>【</a:t>
            </a:r>
            <a:r>
              <a:rPr lang="zh-CN" altLang="en-US" b="1" dirty="0" smtClean="0"/>
              <a:t>多种参与者</a:t>
            </a:r>
            <a:r>
              <a:rPr lang="zh-CN" altLang="en-US" dirty="0" smtClean="0"/>
              <a:t>】</a:t>
            </a:r>
            <a:r>
              <a:rPr lang="en-US" altLang="zh-CN" dirty="0" smtClean="0">
                <a:solidFill>
                  <a:srgbClr val="FF0000"/>
                </a:solidFill>
              </a:rPr>
              <a:t>App</a:t>
            </a:r>
            <a:r>
              <a:rPr lang="zh-CN" altLang="en-US" dirty="0" smtClean="0">
                <a:solidFill>
                  <a:srgbClr val="FF0000"/>
                </a:solidFill>
              </a:rPr>
              <a:t>提供者</a:t>
            </a:r>
            <a:r>
              <a:rPr lang="en-US" altLang="zh-CN" dirty="0" smtClean="0"/>
              <a:t>, </a:t>
            </a:r>
            <a:r>
              <a:rPr lang="zh-CN" altLang="en-US" dirty="0" smtClean="0"/>
              <a:t>使用者 等</a:t>
            </a:r>
            <a:endParaRPr lang="zh-CN" altLang="en-US" dirty="0" smtClean="0"/>
          </a:p>
        </p:txBody>
      </p:sp>
      <p:pic>
        <p:nvPicPr>
          <p:cNvPr id="3" name="图片 2" descr="tim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22745" y="1965960"/>
            <a:ext cx="2199640" cy="1023620"/>
          </a:xfrm>
          <a:prstGeom prst="rect">
            <a:avLst/>
          </a:prstGeom>
        </p:spPr>
      </p:pic>
      <p:pic>
        <p:nvPicPr>
          <p:cNvPr id="6" name="图片 5" descr="timg-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8980" y="2745105"/>
            <a:ext cx="1843405" cy="136779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23215" y="4242435"/>
            <a:ext cx="562038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如何帮助</a:t>
            </a:r>
            <a:r>
              <a:rPr lang="en-US" altLang="zh-CN">
                <a:solidFill>
                  <a:srgbClr val="FF0000"/>
                </a:solidFill>
              </a:rPr>
              <a:t>App</a:t>
            </a:r>
            <a:r>
              <a:rPr lang="zh-CN" altLang="en-US">
                <a:solidFill>
                  <a:srgbClr val="FF0000"/>
                </a:solidFill>
              </a:rPr>
              <a:t>提供者理解市场、需求？</a:t>
            </a:r>
            <a:endParaRPr lang="zh-CN" altLang="en-US">
              <a:solidFill>
                <a:srgbClr val="FF0000"/>
              </a:solidFill>
            </a:endParaRPr>
          </a:p>
          <a:p>
            <a:r>
              <a:rPr lang="zh-CN" altLang="en-US">
                <a:solidFill>
                  <a:srgbClr val="FF0000"/>
                </a:solidFill>
                <a:sym typeface="+mn-ea"/>
              </a:rPr>
              <a:t>如何理解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App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提供者的行为（如表达方式）？</a:t>
            </a:r>
            <a:endParaRPr lang="zh-CN" altLang="en-US">
              <a:solidFill>
                <a:srgbClr val="FF0000"/>
              </a:solidFill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0448" y="0"/>
            <a:ext cx="7726352" cy="1143000"/>
          </a:xfrm>
        </p:spPr>
        <p:txBody>
          <a:bodyPr>
            <a:normAutofit/>
          </a:bodyPr>
          <a:lstStyle/>
          <a:p>
            <a:pPr algn="l"/>
            <a:r>
              <a:rPr lang="zh-CN" altLang="en-US" sz="3200" b="1" dirty="0"/>
              <a:t>介绍</a:t>
            </a:r>
            <a:endParaRPr lang="zh-CN" altLang="en-US" sz="3200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215900" y="1606550"/>
            <a:ext cx="633730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fontAlgn="auto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b="1" dirty="0" smtClean="0"/>
              <a:t>相关研究</a:t>
            </a:r>
            <a:r>
              <a:rPr lang="zh-CN" altLang="en-US" dirty="0" smtClean="0"/>
              <a:t>（按数据分类）</a:t>
            </a:r>
            <a:endParaRPr lang="zh-CN" altLang="en-US" dirty="0" smtClean="0"/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i="1" dirty="0" smtClean="0"/>
              <a:t>应用安装包</a:t>
            </a:r>
            <a:r>
              <a:rPr lang="zh-CN" altLang="en-US" dirty="0" smtClean="0"/>
              <a:t>  </a:t>
            </a:r>
            <a:r>
              <a:rPr lang="en-US" altLang="zh-CN" dirty="0" smtClean="0"/>
              <a:t>-&gt;  </a:t>
            </a:r>
            <a:r>
              <a:rPr lang="zh-CN" altLang="en-US" dirty="0" smtClean="0"/>
              <a:t>静态分析、恶意检测等研究</a:t>
            </a:r>
            <a:endParaRPr lang="zh-CN" altLang="en-US" i="1" dirty="0" smtClean="0"/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i="1" dirty="0" smtClean="0"/>
              <a:t>用户评论 </a:t>
            </a:r>
            <a:r>
              <a:rPr lang="en-US" altLang="zh-CN" dirty="0" smtClean="0"/>
              <a:t>-&gt; </a:t>
            </a:r>
            <a:r>
              <a:rPr lang="zh-CN" altLang="en-US" dirty="0" smtClean="0"/>
              <a:t>了解用户的需求、反应、情感</a:t>
            </a:r>
            <a:endParaRPr lang="zh-CN" altLang="en-US" dirty="0" smtClean="0"/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i="1" dirty="0" smtClean="0">
                <a:solidFill>
                  <a:schemeClr val="tx1"/>
                </a:solidFill>
              </a:rPr>
              <a:t>app</a:t>
            </a:r>
            <a:r>
              <a:rPr lang="zh-CN" altLang="en-US" i="1" dirty="0" smtClean="0">
                <a:solidFill>
                  <a:schemeClr val="tx1"/>
                </a:solidFill>
              </a:rPr>
              <a:t>描述</a:t>
            </a:r>
            <a:r>
              <a:rPr lang="zh-CN" altLang="en-US" i="1" dirty="0" smtClean="0">
                <a:solidFill>
                  <a:srgbClr val="FF0000"/>
                </a:solidFill>
              </a:rPr>
              <a:t> </a:t>
            </a:r>
            <a:r>
              <a:rPr lang="en-US" altLang="zh-CN" dirty="0" smtClean="0"/>
              <a:t>-&gt;  </a:t>
            </a:r>
            <a:r>
              <a:rPr lang="zh-CN" altLang="en-US" dirty="0" smtClean="0"/>
              <a:t>需求分析，</a:t>
            </a:r>
            <a:r>
              <a:rPr lang="en-US" altLang="zh-CN" dirty="0" smtClean="0"/>
              <a:t>app</a:t>
            </a:r>
            <a:r>
              <a:rPr lang="zh-CN" altLang="en-US" dirty="0" smtClean="0"/>
              <a:t>相似度分析等</a:t>
            </a:r>
            <a:endParaRPr lang="zh-CN" altLang="en-US" dirty="0" smtClean="0"/>
          </a:p>
        </p:txBody>
      </p:sp>
      <p:graphicFrame>
        <p:nvGraphicFramePr>
          <p:cNvPr id="5" name="对象 4"/>
          <p:cNvGraphicFramePr/>
          <p:nvPr/>
        </p:nvGraphicFramePr>
        <p:xfrm>
          <a:off x="1331595" y="3780790"/>
          <a:ext cx="5756910" cy="22231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" name="" r:id="rId1" imgW="10922000" imgH="4368800" progId="Visio.Drawing.15">
                  <p:embed/>
                </p:oleObj>
              </mc:Choice>
              <mc:Fallback>
                <p:oleObj name="" r:id="rId1" imgW="10922000" imgH="4368800" progId="Visio.Drawing.15">
                  <p:embed/>
                  <p:pic>
                    <p:nvPicPr>
                      <p:cNvPr id="0" name="图片 8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331595" y="3780790"/>
                        <a:ext cx="5756910" cy="22231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文本框 9"/>
          <p:cNvSpPr txBox="1"/>
          <p:nvPr/>
        </p:nvSpPr>
        <p:spPr>
          <a:xfrm>
            <a:off x="2049780" y="6153785"/>
            <a:ext cx="395414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200">
                <a:solidFill>
                  <a:schemeClr val="tx1"/>
                </a:solidFill>
              </a:rPr>
              <a:t>图：通过</a:t>
            </a:r>
            <a:r>
              <a:rPr lang="en-US" altLang="zh-CN" sz="1200">
                <a:solidFill>
                  <a:schemeClr val="tx1"/>
                </a:solidFill>
              </a:rPr>
              <a:t>App</a:t>
            </a:r>
            <a:r>
              <a:rPr lang="zh-CN" altLang="en-US" sz="1200">
                <a:solidFill>
                  <a:schemeClr val="tx1"/>
                </a:solidFill>
              </a:rPr>
              <a:t>可以挖掘的信息</a:t>
            </a:r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420360" y="2438400"/>
            <a:ext cx="3654425" cy="8604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600" dirty="0" smtClean="0">
                <a:solidFill>
                  <a:srgbClr val="FF0000"/>
                </a:solidFill>
                <a:sym typeface="+mn-ea"/>
              </a:rPr>
              <a:t>1.</a:t>
            </a:r>
            <a:r>
              <a:rPr lang="zh-CN" altLang="en-US" sz="1600" dirty="0" smtClean="0">
                <a:solidFill>
                  <a:srgbClr val="FF0000"/>
                </a:solidFill>
                <a:sym typeface="+mn-ea"/>
              </a:rPr>
              <a:t>很少从决策角度理解app商店。</a:t>
            </a:r>
            <a:endParaRPr lang="zh-CN" altLang="en-US" sz="1600" dirty="0" smtClean="0">
              <a:solidFill>
                <a:srgbClr val="FF0000"/>
              </a:solidFill>
              <a:sym typeface="+mn-ea"/>
            </a:endParaRPr>
          </a:p>
          <a:p>
            <a:r>
              <a:rPr lang="en-US" altLang="zh-CN" sz="1600" dirty="0" smtClean="0">
                <a:solidFill>
                  <a:srgbClr val="FF0000"/>
                </a:solidFill>
                <a:sym typeface="+mn-ea"/>
              </a:rPr>
              <a:t>2.</a:t>
            </a:r>
            <a:r>
              <a:rPr lang="zh-CN" altLang="en-US" sz="1600" dirty="0" smtClean="0">
                <a:solidFill>
                  <a:srgbClr val="FF0000"/>
                </a:solidFill>
                <a:sym typeface="+mn-ea"/>
              </a:rPr>
              <a:t>很少研究</a:t>
            </a:r>
            <a:r>
              <a:rPr lang="en-US" altLang="zh-CN" sz="1600" dirty="0" smtClean="0">
                <a:solidFill>
                  <a:srgbClr val="FF0000"/>
                </a:solidFill>
                <a:sym typeface="+mn-ea"/>
              </a:rPr>
              <a:t>App</a:t>
            </a:r>
            <a:r>
              <a:rPr lang="zh-CN" altLang="en-US" sz="1600" dirty="0" smtClean="0">
                <a:solidFill>
                  <a:srgbClr val="FF0000"/>
                </a:solidFill>
                <a:sym typeface="+mn-ea"/>
              </a:rPr>
              <a:t>描述中的情感。</a:t>
            </a:r>
            <a:endParaRPr lang="zh-CN" altLang="en-US" sz="1600" dirty="0" smtClean="0">
              <a:solidFill>
                <a:srgbClr val="FF0000"/>
              </a:solidFill>
              <a:sym typeface="+mn-ea"/>
            </a:endParaRPr>
          </a:p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0448" y="0"/>
            <a:ext cx="7726352" cy="1143000"/>
          </a:xfrm>
        </p:spPr>
        <p:txBody>
          <a:bodyPr>
            <a:normAutofit/>
          </a:bodyPr>
          <a:lstStyle/>
          <a:p>
            <a:pPr algn="l"/>
            <a:r>
              <a:rPr lang="zh-CN" altLang="en-US" sz="3200" b="1" dirty="0"/>
              <a:t>介绍 </a:t>
            </a:r>
            <a:endParaRPr lang="zh-CN" altLang="en-US" sz="3200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119380" y="1315085"/>
            <a:ext cx="4652645" cy="2353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fontAlgn="auto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b="1" dirty="0" smtClean="0"/>
              <a:t>决策角度：</a:t>
            </a:r>
            <a:endParaRPr lang="zh-CN" altLang="en-US" b="1" dirty="0" smtClean="0"/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 smtClean="0"/>
              <a:t>目标：帮助开发者理解市场需求。</a:t>
            </a:r>
            <a:endParaRPr lang="zh-CN" altLang="en-US" sz="1600" dirty="0" smtClean="0"/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 smtClean="0"/>
              <a:t>思想：</a:t>
            </a:r>
            <a:r>
              <a:rPr lang="en-US" altLang="zh-CN" sz="1600" dirty="0" smtClean="0"/>
              <a:t>app商店 ≈ </a:t>
            </a:r>
            <a:r>
              <a:rPr lang="zh-CN" altLang="en-US" sz="1600" dirty="0" smtClean="0">
                <a:sym typeface="+mn-ea"/>
              </a:rPr>
              <a:t>决策集合 </a:t>
            </a:r>
            <a:endParaRPr lang="en-US" altLang="zh-CN" sz="1600" dirty="0" smtClean="0"/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 smtClean="0"/>
              <a:t>利用参与者的智慧，探究较为宏观的市场需求</a:t>
            </a:r>
            <a:endParaRPr lang="zh-CN" altLang="en-US" sz="1600" dirty="0" smtClean="0"/>
          </a:p>
          <a:p>
            <a:pPr marL="742950" lvl="1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 smtClean="0"/>
              <a:t>app</a:t>
            </a:r>
            <a:r>
              <a:rPr lang="zh-CN" altLang="en-US" sz="1600" dirty="0" smtClean="0"/>
              <a:t>提供者：需求收集、加工器</a:t>
            </a:r>
            <a:endParaRPr lang="zh-CN" altLang="en-US" sz="1600" dirty="0" smtClean="0"/>
          </a:p>
          <a:p>
            <a:pPr marL="742950" lvl="1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 smtClean="0"/>
              <a:t>app</a:t>
            </a:r>
            <a:r>
              <a:rPr lang="zh-CN" altLang="en-US" sz="1600" dirty="0" smtClean="0"/>
              <a:t>使用者：</a:t>
            </a:r>
            <a:r>
              <a:rPr lang="en-US" altLang="zh-CN" sz="1600" dirty="0" smtClean="0"/>
              <a:t>app</a:t>
            </a:r>
            <a:r>
              <a:rPr lang="zh-CN" altLang="en-US" sz="1600" dirty="0" smtClean="0"/>
              <a:t>检测器</a:t>
            </a:r>
            <a:endParaRPr lang="zh-CN" altLang="en-US" sz="1600" dirty="0" smtClean="0">
              <a:solidFill>
                <a:srgbClr val="FF0000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85190" y="6149340"/>
            <a:ext cx="254444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>
                <a:solidFill>
                  <a:schemeClr val="tx1"/>
                </a:solidFill>
              </a:rPr>
              <a:t>图</a:t>
            </a:r>
            <a:r>
              <a:rPr lang="en-US" altLang="zh-CN" sz="1200">
                <a:solidFill>
                  <a:schemeClr val="tx1"/>
                </a:solidFill>
              </a:rPr>
              <a:t>1</a:t>
            </a:r>
            <a:r>
              <a:rPr lang="zh-CN" altLang="en-US" sz="1200">
                <a:solidFill>
                  <a:schemeClr val="tx1"/>
                </a:solidFill>
              </a:rPr>
              <a:t>：简化的</a:t>
            </a:r>
            <a:r>
              <a:rPr lang="en-US" altLang="zh-CN" sz="1200">
                <a:solidFill>
                  <a:schemeClr val="tx1"/>
                </a:solidFill>
              </a:rPr>
              <a:t>app</a:t>
            </a:r>
            <a:r>
              <a:rPr lang="zh-CN" altLang="en-US" sz="1200">
                <a:solidFill>
                  <a:schemeClr val="tx1"/>
                </a:solidFill>
              </a:rPr>
              <a:t>开发、使用流程</a:t>
            </a:r>
            <a:endParaRPr lang="zh-CN" altLang="en-US" sz="1200">
              <a:solidFill>
                <a:schemeClr val="tx1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2890" y="4034790"/>
            <a:ext cx="4099560" cy="2114550"/>
          </a:xfrm>
          <a:prstGeom prst="rect">
            <a:avLst/>
          </a:prstGeom>
        </p:spPr>
      </p:pic>
      <p:cxnSp>
        <p:nvCxnSpPr>
          <p:cNvPr id="6" name="直接连接符 5"/>
          <p:cNvCxnSpPr/>
          <p:nvPr/>
        </p:nvCxnSpPr>
        <p:spPr>
          <a:xfrm>
            <a:off x="4622165" y="1218565"/>
            <a:ext cx="0" cy="5616575"/>
          </a:xfrm>
          <a:prstGeom prst="line">
            <a:avLst/>
          </a:prstGeom>
          <a:ln w="19050" cmpd="sng">
            <a:solidFill>
              <a:schemeClr val="accent1">
                <a:shade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4693920" y="1315085"/>
            <a:ext cx="4339590" cy="16148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fontAlgn="auto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b="1" dirty="0" smtClean="0"/>
              <a:t>情感角度：</a:t>
            </a:r>
            <a:endParaRPr lang="zh-CN" altLang="en-US" b="1" dirty="0" smtClean="0"/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 smtClean="0"/>
              <a:t>目标：探究开发者的情感表达。</a:t>
            </a:r>
            <a:endParaRPr lang="zh-CN" altLang="en-US" sz="1600" dirty="0" smtClean="0"/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 smtClean="0">
                <a:solidFill>
                  <a:schemeClr val="tx1"/>
                </a:solidFill>
              </a:rPr>
              <a:t>探究 </a:t>
            </a:r>
            <a:r>
              <a:rPr lang="en-US" altLang="zh-CN" sz="1600" dirty="0" smtClean="0">
                <a:solidFill>
                  <a:schemeClr val="tx1"/>
                </a:solidFill>
              </a:rPr>
              <a:t>App</a:t>
            </a:r>
            <a:r>
              <a:rPr lang="zh-CN" altLang="en-US" sz="1600" dirty="0" smtClean="0">
                <a:solidFill>
                  <a:schemeClr val="tx1"/>
                </a:solidFill>
              </a:rPr>
              <a:t>描述 体现的情感表达方式。</a:t>
            </a:r>
            <a:endParaRPr lang="zh-CN" altLang="en-US" sz="1600" dirty="0" smtClean="0">
              <a:solidFill>
                <a:schemeClr val="tx1"/>
              </a:solidFill>
            </a:endParaRPr>
          </a:p>
          <a:p>
            <a:pPr marL="742950" lvl="1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 smtClean="0">
                <a:solidFill>
                  <a:schemeClr val="tx1"/>
                </a:solidFill>
              </a:rPr>
              <a:t>App</a:t>
            </a:r>
            <a:r>
              <a:rPr lang="zh-CN" altLang="en-US" sz="1600" dirty="0" smtClean="0">
                <a:solidFill>
                  <a:schemeClr val="tx1"/>
                </a:solidFill>
              </a:rPr>
              <a:t>描述中的情感</a:t>
            </a:r>
            <a:endParaRPr lang="zh-CN" altLang="en-US" sz="1600" dirty="0" smtClean="0">
              <a:solidFill>
                <a:schemeClr val="tx1"/>
              </a:solidFill>
            </a:endParaRPr>
          </a:p>
        </p:txBody>
      </p:sp>
      <p:graphicFrame>
        <p:nvGraphicFramePr>
          <p:cNvPr id="10" name="对象 9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4114800" y="3327400"/>
          <a:ext cx="9144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r:id="rId2" imgW="914400" imgH="203200" progId="Equation.KSEE3">
                  <p:embed/>
                </p:oleObj>
              </mc:Choice>
              <mc:Fallback>
                <p:oleObj name="" r:id="rId2" imgW="914400" imgH="2032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114800" y="3327400"/>
                        <a:ext cx="914400" cy="203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/>
          <p:cNvGraphicFramePr/>
          <p:nvPr/>
        </p:nvGraphicFramePr>
        <p:xfrm>
          <a:off x="4897120" y="3152775"/>
          <a:ext cx="3932555" cy="28009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" name="" r:id="rId4" imgW="8039100" imgH="5486400" progId="Visio.Drawing.15">
                  <p:embed/>
                </p:oleObj>
              </mc:Choice>
              <mc:Fallback>
                <p:oleObj name="" r:id="rId4" imgW="8039100" imgH="5486400" progId="Visio.Drawing.15">
                  <p:embed/>
                  <p:pic>
                    <p:nvPicPr>
                      <p:cNvPr id="0" name="图片 1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897120" y="3152775"/>
                        <a:ext cx="3932555" cy="28009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文本框 12"/>
          <p:cNvSpPr txBox="1"/>
          <p:nvPr/>
        </p:nvSpPr>
        <p:spPr>
          <a:xfrm>
            <a:off x="5444490" y="5953760"/>
            <a:ext cx="270637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>
                <a:solidFill>
                  <a:schemeClr val="tx1"/>
                </a:solidFill>
              </a:rPr>
              <a:t>图</a:t>
            </a:r>
            <a:r>
              <a:rPr lang="en-US" altLang="zh-CN" sz="1200">
                <a:solidFill>
                  <a:schemeClr val="tx1"/>
                </a:solidFill>
              </a:rPr>
              <a:t>2</a:t>
            </a:r>
            <a:r>
              <a:rPr lang="zh-CN" altLang="en-US" sz="1200">
                <a:solidFill>
                  <a:schemeClr val="tx1"/>
                </a:solidFill>
              </a:rPr>
              <a:t>：</a:t>
            </a:r>
            <a:r>
              <a:rPr lang="en-US" altLang="zh-CN" sz="1200">
                <a:solidFill>
                  <a:schemeClr val="tx1"/>
                </a:solidFill>
              </a:rPr>
              <a:t>App</a:t>
            </a:r>
            <a:r>
              <a:rPr lang="zh-CN" altLang="en-US" sz="1200">
                <a:solidFill>
                  <a:schemeClr val="tx1"/>
                </a:solidFill>
              </a:rPr>
              <a:t>描述中体现了情感表达方式</a:t>
            </a:r>
            <a:endParaRPr lang="zh-CN" altLang="en-US" sz="120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c 1"/>
          <p:cNvSpPr/>
          <p:nvPr/>
        </p:nvSpPr>
        <p:spPr>
          <a:xfrm>
            <a:off x="-2571751" y="1"/>
            <a:ext cx="5143502" cy="6858000"/>
          </a:xfrm>
          <a:prstGeom prst="arc">
            <a:avLst>
              <a:gd name="adj1" fmla="val 16200000"/>
              <a:gd name="adj2" fmla="val 5406790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7D7D7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 flipH="1">
            <a:off x="2486607" y="1280191"/>
            <a:ext cx="5486400" cy="52197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2800" b="1" dirty="0"/>
              <a:t>介绍</a:t>
            </a:r>
            <a:endParaRPr lang="zh-CN" altLang="en-US" sz="2800" b="1" dirty="0"/>
          </a:p>
        </p:txBody>
      </p:sp>
      <p:sp>
        <p:nvSpPr>
          <p:cNvPr id="4" name="TextBox 3"/>
          <p:cNvSpPr txBox="1"/>
          <p:nvPr/>
        </p:nvSpPr>
        <p:spPr>
          <a:xfrm flipH="1">
            <a:off x="3052020" y="2391780"/>
            <a:ext cx="5486400" cy="52197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2800" b="1" dirty="0">
                <a:solidFill>
                  <a:srgbClr val="FF0000"/>
                </a:solidFill>
              </a:rPr>
              <a:t>决策角度：理解市场需求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2041258" y="1370364"/>
            <a:ext cx="233795" cy="311727"/>
          </a:xfrm>
          <a:prstGeom prst="ellipse">
            <a:avLst/>
          </a:prstGeom>
          <a:solidFill>
            <a:srgbClr val="EBEBEB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2445988" y="2602312"/>
            <a:ext cx="233795" cy="311727"/>
          </a:xfrm>
          <a:prstGeom prst="ellipse">
            <a:avLst/>
          </a:prstGeom>
          <a:solidFill>
            <a:srgbClr val="EBEBEB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1" name="Arc 10"/>
          <p:cNvSpPr/>
          <p:nvPr/>
        </p:nvSpPr>
        <p:spPr>
          <a:xfrm>
            <a:off x="-1143000" y="1905000"/>
            <a:ext cx="2286000" cy="3048000"/>
          </a:xfrm>
          <a:prstGeom prst="arc">
            <a:avLst>
              <a:gd name="adj1" fmla="val 16200000"/>
              <a:gd name="adj2" fmla="val 5359794"/>
            </a:avLst>
          </a:prstGeom>
          <a:solidFill>
            <a:srgbClr val="000000">
              <a:alpha val="20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12" name="Group 24"/>
          <p:cNvGrpSpPr/>
          <p:nvPr/>
        </p:nvGrpSpPr>
        <p:grpSpPr>
          <a:xfrm rot="20700000">
            <a:off x="-3117850" y="3415665"/>
            <a:ext cx="5685155" cy="171450"/>
            <a:chOff x="-3200400" y="3314700"/>
            <a:chExt cx="6246420" cy="228600"/>
          </a:xfrm>
        </p:grpSpPr>
        <p:sp>
          <p:nvSpPr>
            <p:cNvPr id="13" name="Rounded Rectangle 12"/>
            <p:cNvSpPr/>
            <p:nvPr/>
          </p:nvSpPr>
          <p:spPr>
            <a:xfrm rot="5400000">
              <a:off x="1331520" y="1828800"/>
              <a:ext cx="228600" cy="3200400"/>
            </a:xfrm>
            <a:prstGeom prst="roundRect">
              <a:avLst>
                <a:gd name="adj" fmla="val 35051"/>
              </a:avLst>
            </a:prstGeom>
            <a:solidFill>
              <a:srgbClr val="D7D7D7"/>
            </a:solidFill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prstMaterial="matte">
              <a:bevelT w="63500" h="63500"/>
              <a:contourClr>
                <a:srgbClr val="FFFFFF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4" name="Rounded Rectangle 13"/>
            <p:cNvSpPr/>
            <p:nvPr/>
          </p:nvSpPr>
          <p:spPr>
            <a:xfrm rot="5400000">
              <a:off x="-1714500" y="1828800"/>
              <a:ext cx="228600" cy="3200400"/>
            </a:xfrm>
            <a:prstGeom prst="roundRect">
              <a:avLst>
                <a:gd name="adj" fmla="val 35051"/>
              </a:avLst>
            </a:prstGeom>
            <a:noFill/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prstMaterial="matte">
              <a:bevelT w="63500" h="63500"/>
              <a:contourClr>
                <a:srgbClr val="FFFFFF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15" name="标题 1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dirty="0"/>
              <a:t>内容</a:t>
            </a:r>
            <a:endParaRPr lang="zh-CN" dirty="0"/>
          </a:p>
        </p:txBody>
      </p:sp>
      <p:sp>
        <p:nvSpPr>
          <p:cNvPr id="16" name="TextBox 15"/>
          <p:cNvSpPr txBox="1"/>
          <p:nvPr/>
        </p:nvSpPr>
        <p:spPr>
          <a:xfrm flipH="1">
            <a:off x="2841200" y="3799150"/>
            <a:ext cx="5486400" cy="52197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2800" b="1" dirty="0"/>
              <a:t>情感角度：提供者表达方式</a:t>
            </a:r>
            <a:endParaRPr lang="zh-CN" altLang="en-US" sz="2800" b="1" dirty="0"/>
          </a:p>
        </p:txBody>
      </p:sp>
      <p:sp>
        <p:nvSpPr>
          <p:cNvPr id="17" name="Oval 8"/>
          <p:cNvSpPr/>
          <p:nvPr/>
        </p:nvSpPr>
        <p:spPr>
          <a:xfrm>
            <a:off x="2446271" y="3903955"/>
            <a:ext cx="233795" cy="311727"/>
          </a:xfrm>
          <a:prstGeom prst="ellipse">
            <a:avLst/>
          </a:prstGeom>
          <a:solidFill>
            <a:srgbClr val="EBEBEB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 flipH="1">
            <a:off x="2571750" y="5124133"/>
            <a:ext cx="2008505" cy="52197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2800" b="1" dirty="0"/>
              <a:t>总结 </a:t>
            </a:r>
            <a:r>
              <a:rPr lang="en-US" altLang="zh-CN" sz="2800" b="1" dirty="0"/>
              <a:t>&amp;</a:t>
            </a:r>
            <a:r>
              <a:rPr lang="zh-CN" altLang="en-US" sz="2800" b="1" dirty="0"/>
              <a:t>展望</a:t>
            </a:r>
            <a:endParaRPr lang="zh-CN" altLang="en-US" sz="2800" b="1" dirty="0"/>
          </a:p>
        </p:txBody>
      </p:sp>
      <p:sp>
        <p:nvSpPr>
          <p:cNvPr id="19" name="Oval 8"/>
          <p:cNvSpPr/>
          <p:nvPr/>
        </p:nvSpPr>
        <p:spPr>
          <a:xfrm>
            <a:off x="2041258" y="5229200"/>
            <a:ext cx="233795" cy="311727"/>
          </a:xfrm>
          <a:prstGeom prst="ellipse">
            <a:avLst/>
          </a:prstGeom>
          <a:solidFill>
            <a:srgbClr val="EBEBEB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0448" y="0"/>
            <a:ext cx="7726352" cy="1143000"/>
          </a:xfrm>
        </p:spPr>
        <p:txBody>
          <a:bodyPr>
            <a:normAutofit/>
          </a:bodyPr>
          <a:lstStyle/>
          <a:p>
            <a:pPr algn="l"/>
            <a:r>
              <a:rPr lang="zh-CN" altLang="en-US" sz="3200" b="1" dirty="0">
                <a:sym typeface="+mn-ea"/>
              </a:rPr>
              <a:t>决策角度：理解市场需求</a:t>
            </a:r>
            <a:endParaRPr lang="zh-CN" altLang="en-US" sz="3200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390203" y="2313294"/>
            <a:ext cx="8363272" cy="3692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fontAlgn="auto">
              <a:lnSpc>
                <a:spcPct val="150000"/>
              </a:lnSpc>
            </a:pPr>
            <a:r>
              <a:rPr lang="zh-CN" altLang="en-US" sz="1600" b="1" dirty="0" smtClean="0"/>
              <a:t>本部分结构</a:t>
            </a:r>
            <a:r>
              <a:rPr lang="zh-CN" altLang="en-US" sz="1400" dirty="0" smtClean="0"/>
              <a:t>：</a:t>
            </a:r>
            <a:endParaRPr lang="zh-CN" altLang="en-US" sz="1400" dirty="0" smtClean="0"/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 smtClean="0"/>
              <a:t>建模</a:t>
            </a:r>
            <a:endParaRPr lang="zh-CN" altLang="en-US" sz="1400" dirty="0" smtClean="0"/>
          </a:p>
          <a:p>
            <a:pPr marL="742950" lvl="1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/>
              <a:t>App</a:t>
            </a:r>
            <a:r>
              <a:rPr lang="zh-CN" altLang="en-US" sz="1400" dirty="0" smtClean="0"/>
              <a:t>描述的特点</a:t>
            </a:r>
            <a:endParaRPr lang="zh-CN" altLang="en-US" sz="1400" dirty="0" smtClean="0"/>
          </a:p>
          <a:p>
            <a:pPr marL="742950" lvl="1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/>
              <a:t>PEA</a:t>
            </a:r>
            <a:r>
              <a:rPr lang="zh-CN" altLang="en-US" sz="1400" dirty="0" smtClean="0"/>
              <a:t>模型</a:t>
            </a:r>
            <a:endParaRPr lang="zh-CN" altLang="en-US" sz="1400" dirty="0" smtClean="0"/>
          </a:p>
          <a:p>
            <a:pPr marL="1200150" lvl="2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sym typeface="+mn-ea"/>
              </a:rPr>
              <a:t>刻画</a:t>
            </a:r>
            <a:r>
              <a:rPr lang="en-US" altLang="zh-CN" sz="1400" dirty="0" smtClean="0">
                <a:sym typeface="+mn-ea"/>
              </a:rPr>
              <a:t>app</a:t>
            </a:r>
            <a:endParaRPr lang="en-US" altLang="zh-CN" sz="1400" dirty="0" smtClean="0">
              <a:sym typeface="+mn-ea"/>
            </a:endParaRPr>
          </a:p>
          <a:p>
            <a:pPr marL="1200150" lvl="2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sym typeface="+mn-ea"/>
              </a:rPr>
              <a:t>刻画提供者</a:t>
            </a:r>
            <a:endParaRPr lang="zh-CN" altLang="en-US" sz="1400" dirty="0" smtClean="0">
              <a:sym typeface="+mn-ea"/>
            </a:endParaRPr>
          </a:p>
          <a:p>
            <a:pPr marL="1200150" lvl="2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sym typeface="+mn-ea"/>
              </a:rPr>
              <a:t>刻画市场环境</a:t>
            </a:r>
            <a:endParaRPr lang="zh-CN" altLang="en-US" sz="1400" dirty="0" smtClean="0">
              <a:sym typeface="+mn-ea"/>
            </a:endParaRPr>
          </a:p>
          <a:p>
            <a:pPr marL="1200150" lvl="2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ym typeface="+mn-ea"/>
              </a:rPr>
              <a:t>PEA</a:t>
            </a:r>
            <a:r>
              <a:rPr lang="zh-CN" altLang="en-US" sz="1200" dirty="0" smtClean="0">
                <a:sym typeface="+mn-ea"/>
              </a:rPr>
              <a:t>矩阵</a:t>
            </a:r>
            <a:endParaRPr lang="zh-CN" altLang="en-US" sz="1200" dirty="0" smtClean="0">
              <a:sym typeface="+mn-ea"/>
            </a:endParaRPr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 smtClean="0"/>
              <a:t>研究结果</a:t>
            </a:r>
            <a:endParaRPr lang="zh-CN" altLang="en-US" sz="1400" dirty="0" smtClean="0"/>
          </a:p>
          <a:p>
            <a:pPr marL="742950" lvl="1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 smtClean="0"/>
              <a:t>研究路线</a:t>
            </a:r>
            <a:endParaRPr lang="zh-CN" altLang="en-US" sz="1400" dirty="0" smtClean="0"/>
          </a:p>
          <a:p>
            <a:pPr marL="742950" lvl="1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 smtClean="0"/>
              <a:t>结果分析</a:t>
            </a:r>
            <a:endParaRPr lang="zh-CN" altLang="en-US" sz="1400" dirty="0" smtClean="0"/>
          </a:p>
        </p:txBody>
      </p:sp>
      <p:sp>
        <p:nvSpPr>
          <p:cNvPr id="3" name="文本框 2"/>
          <p:cNvSpPr txBox="1"/>
          <p:nvPr/>
        </p:nvSpPr>
        <p:spPr>
          <a:xfrm>
            <a:off x="323215" y="1305560"/>
            <a:ext cx="7960995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fontAlgn="auto">
              <a:lnSpc>
                <a:spcPct val="150000"/>
              </a:lnSpc>
            </a:pPr>
            <a:r>
              <a:rPr lang="zh-CN" altLang="en-US" b="1" dirty="0" smtClean="0">
                <a:sym typeface="+mn-ea"/>
              </a:rPr>
              <a:t>目的：</a:t>
            </a:r>
            <a:endParaRPr lang="zh-CN" altLang="en-US" b="1" dirty="0" smtClean="0"/>
          </a:p>
          <a:p>
            <a:pPr indent="0" fontAlgn="auto">
              <a:lnSpc>
                <a:spcPct val="150000"/>
              </a:lnSpc>
            </a:pPr>
            <a:r>
              <a:rPr lang="zh-CN" altLang="en-US" dirty="0" smtClean="0">
                <a:sym typeface="+mn-ea"/>
              </a:rPr>
              <a:t>刻画</a:t>
            </a:r>
            <a:r>
              <a:rPr lang="en-US" altLang="zh-CN" dirty="0" smtClean="0">
                <a:sym typeface="+mn-ea"/>
              </a:rPr>
              <a:t>App</a:t>
            </a:r>
            <a:r>
              <a:rPr lang="zh-CN" altLang="en-US" dirty="0" smtClean="0">
                <a:sym typeface="+mn-ea"/>
              </a:rPr>
              <a:t>提供者，</a:t>
            </a:r>
            <a:r>
              <a:rPr lang="en-US" altLang="zh-CN" dirty="0" smtClean="0">
                <a:sym typeface="+mn-ea"/>
              </a:rPr>
              <a:t>App</a:t>
            </a:r>
            <a:r>
              <a:rPr lang="zh-CN" altLang="zh-CN" dirty="0" smtClean="0">
                <a:sym typeface="+mn-ea"/>
              </a:rPr>
              <a:t>，</a:t>
            </a:r>
            <a:r>
              <a:rPr lang="zh-CN" altLang="en-US" dirty="0" smtClean="0">
                <a:sym typeface="+mn-ea"/>
              </a:rPr>
              <a:t>市场环境间的关系，以便进行市场需求分析。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0448" y="0"/>
            <a:ext cx="7726352" cy="1143000"/>
          </a:xfrm>
        </p:spPr>
        <p:txBody>
          <a:bodyPr>
            <a:normAutofit/>
          </a:bodyPr>
          <a:lstStyle/>
          <a:p>
            <a:pPr algn="l"/>
            <a:r>
              <a:rPr lang="zh-CN" altLang="en-US" sz="3200" b="1" dirty="0">
                <a:sym typeface="+mn-ea"/>
              </a:rPr>
              <a:t>决策角度 </a:t>
            </a:r>
            <a:r>
              <a:rPr lang="en-US" altLang="zh-CN" sz="3200" b="1" dirty="0">
                <a:sym typeface="+mn-ea"/>
              </a:rPr>
              <a:t>- </a:t>
            </a:r>
            <a:r>
              <a:rPr lang="zh-CN" altLang="en-US" sz="3200" b="1" dirty="0">
                <a:sym typeface="+mn-ea"/>
              </a:rPr>
              <a:t>模型</a:t>
            </a:r>
            <a:endParaRPr lang="en-US" altLang="zh-CN" sz="3200" b="1" dirty="0"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323528" y="1268084"/>
            <a:ext cx="8363272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fontAlgn="auto">
              <a:lnSpc>
                <a:spcPct val="150000"/>
              </a:lnSpc>
            </a:pPr>
            <a:r>
              <a:rPr lang="en-US" altLang="zh-CN" b="1" dirty="0" smtClean="0"/>
              <a:t>app</a:t>
            </a:r>
            <a:r>
              <a:rPr lang="zh-CN" altLang="en-US" b="1" dirty="0" smtClean="0"/>
              <a:t>描述的</a:t>
            </a:r>
            <a:r>
              <a:rPr lang="en-US" altLang="zh-CN" b="1" dirty="0" smtClean="0"/>
              <a:t>3</a:t>
            </a:r>
            <a:r>
              <a:rPr lang="zh-CN" altLang="en-US" b="1" dirty="0" smtClean="0"/>
              <a:t>个特点</a:t>
            </a:r>
            <a:r>
              <a:rPr lang="zh-CN" altLang="en-US" dirty="0" smtClean="0"/>
              <a:t>：</a:t>
            </a:r>
            <a:endParaRPr lang="zh-CN" altLang="en-US" dirty="0" smtClean="0"/>
          </a:p>
          <a:p>
            <a:pPr marL="285750" indent="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/>
              <a:t>抽象程度高</a:t>
            </a:r>
            <a:endParaRPr lang="zh-CN" altLang="en-US" dirty="0" smtClean="0"/>
          </a:p>
          <a:p>
            <a:pPr marL="285750" indent="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/>
              <a:t>相对稳定性</a:t>
            </a:r>
            <a:endParaRPr lang="zh-CN" altLang="en-US" dirty="0" smtClean="0"/>
          </a:p>
          <a:p>
            <a:pPr marL="285750" indent="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/>
              <a:t>反映</a:t>
            </a:r>
            <a:r>
              <a:rPr lang="en-US" altLang="zh-CN" dirty="0" smtClean="0"/>
              <a:t>app</a:t>
            </a:r>
            <a:r>
              <a:rPr lang="zh-CN" altLang="en-US" dirty="0" smtClean="0"/>
              <a:t>提供者的决策，强调</a:t>
            </a:r>
            <a:endParaRPr lang="zh-CN" alt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dirty="0" smtClean="0"/>
          </a:p>
          <a:p>
            <a:endParaRPr lang="zh-CN" altLang="en-US" dirty="0" smtClean="0"/>
          </a:p>
        </p:txBody>
      </p:sp>
      <p:pic>
        <p:nvPicPr>
          <p:cNvPr id="27652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2898" y="3839528"/>
            <a:ext cx="5505450" cy="21812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7653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7883" y="2226945"/>
            <a:ext cx="2768600" cy="37941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文本框 5"/>
          <p:cNvSpPr txBox="1"/>
          <p:nvPr/>
        </p:nvSpPr>
        <p:spPr>
          <a:xfrm>
            <a:off x="1830705" y="6021070"/>
            <a:ext cx="211518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/>
              <a:t>图</a:t>
            </a:r>
            <a:r>
              <a:rPr lang="en-US" altLang="zh-CN" sz="1400"/>
              <a:t>1</a:t>
            </a:r>
            <a:r>
              <a:rPr lang="zh-CN" altLang="en-US" sz="1400"/>
              <a:t>：亚马逊</a:t>
            </a:r>
            <a:r>
              <a:rPr lang="en-US" altLang="zh-CN" sz="1400"/>
              <a:t>app</a:t>
            </a:r>
            <a:r>
              <a:rPr lang="zh-CN" altLang="en-US" sz="1400"/>
              <a:t>的描述</a:t>
            </a:r>
            <a:endParaRPr lang="zh-CN" altLang="en-US" sz="1400"/>
          </a:p>
        </p:txBody>
      </p:sp>
      <p:sp>
        <p:nvSpPr>
          <p:cNvPr id="7" name="文本框 6"/>
          <p:cNvSpPr txBox="1"/>
          <p:nvPr/>
        </p:nvSpPr>
        <p:spPr>
          <a:xfrm>
            <a:off x="6118225" y="6049645"/>
            <a:ext cx="211518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/>
              <a:t>图</a:t>
            </a:r>
            <a:r>
              <a:rPr lang="en-US" altLang="zh-CN" sz="1400"/>
              <a:t>2</a:t>
            </a:r>
            <a:r>
              <a:rPr lang="zh-CN" altLang="en-US" sz="1400"/>
              <a:t>：亚马逊</a:t>
            </a:r>
            <a:r>
              <a:rPr lang="en-US" altLang="zh-CN" sz="1400"/>
              <a:t>app</a:t>
            </a:r>
            <a:r>
              <a:rPr lang="zh-CN" altLang="en-US" sz="1400"/>
              <a:t>的评论</a:t>
            </a:r>
            <a:endParaRPr lang="zh-CN" altLang="en-US" sz="1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11_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10_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3_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12_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4.xml><?xml version="1.0" encoding="utf-8"?>
<a:theme xmlns:a="http://schemas.openxmlformats.org/drawingml/2006/main" name="13_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5.xml><?xml version="1.0" encoding="utf-8"?>
<a:theme xmlns:a="http://schemas.openxmlformats.org/drawingml/2006/main" name="14_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6.xml><?xml version="1.0" encoding="utf-8"?>
<a:theme xmlns:a="http://schemas.openxmlformats.org/drawingml/2006/main" name="15_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7.xml><?xml version="1.0" encoding="utf-8"?>
<a:theme xmlns:a="http://schemas.openxmlformats.org/drawingml/2006/main" name="16_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8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9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6_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7_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4_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5_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8_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9_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4516</Words>
  <Application>WPS 演示</Application>
  <PresentationFormat>全屏显示(4:3)</PresentationFormat>
  <Paragraphs>470</Paragraphs>
  <Slides>36</Slides>
  <Notes>1</Notes>
  <HiddenSlides>0</HiddenSlides>
  <MMClips>0</MMClips>
  <ScaleCrop>false</ScaleCrop>
  <HeadingPairs>
    <vt:vector size="8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17</vt:i4>
      </vt:variant>
      <vt:variant>
        <vt:lpstr>嵌入 OLE 服务器</vt:lpstr>
      </vt:variant>
      <vt:variant>
        <vt:i4>16</vt:i4>
      </vt:variant>
      <vt:variant>
        <vt:lpstr>幻灯片标题</vt:lpstr>
      </vt:variant>
      <vt:variant>
        <vt:i4>36</vt:i4>
      </vt:variant>
    </vt:vector>
  </HeadingPairs>
  <TitlesOfParts>
    <vt:vector size="77" baseType="lpstr">
      <vt:lpstr>Arial</vt:lpstr>
      <vt:lpstr>宋体</vt:lpstr>
      <vt:lpstr>Wingdings</vt:lpstr>
      <vt:lpstr>微软雅黑</vt:lpstr>
      <vt:lpstr>Times New Roman</vt:lpstr>
      <vt:lpstr>Calibri</vt:lpstr>
      <vt:lpstr>Arial Unicode MS</vt:lpstr>
      <vt:lpstr>黑体</vt:lpstr>
      <vt:lpstr>Office 主题​​</vt:lpstr>
      <vt:lpstr>1_Office 主题​​</vt:lpstr>
      <vt:lpstr>2_Office 主题​​</vt:lpstr>
      <vt:lpstr>6_Office 主题​​</vt:lpstr>
      <vt:lpstr>7_Office 主题​​</vt:lpstr>
      <vt:lpstr>4_Office 主题​​</vt:lpstr>
      <vt:lpstr>5_Office 主题​​</vt:lpstr>
      <vt:lpstr>8_Office 主题​​</vt:lpstr>
      <vt:lpstr>9_Office 主题​​</vt:lpstr>
      <vt:lpstr>11_Office 主题​​</vt:lpstr>
      <vt:lpstr>10_Office 主题​​</vt:lpstr>
      <vt:lpstr>3_Office 主题​​</vt:lpstr>
      <vt:lpstr>12_Office 主题​​</vt:lpstr>
      <vt:lpstr>13_Office 主题​​</vt:lpstr>
      <vt:lpstr>14_Office 主题​​</vt:lpstr>
      <vt:lpstr>15_Office 主题​​</vt:lpstr>
      <vt:lpstr>16_Office 主题​​</vt:lpstr>
      <vt:lpstr>Visio.Drawing.15</vt:lpstr>
      <vt:lpstr>Equation.KSEE3</vt:lpstr>
      <vt:lpstr>Excel.Chart.8</vt:lpstr>
      <vt:lpstr>Visio.Drawing.15</vt:lpstr>
      <vt:lpstr>Visio.Drawing.15</vt:lpstr>
      <vt:lpstr>Visio.Drawing.15</vt:lpstr>
      <vt:lpstr>Visio.Drawing.15</vt:lpstr>
      <vt:lpstr>Equation.KSEE3</vt:lpstr>
      <vt:lpstr>Equation.KSEE3</vt:lpstr>
      <vt:lpstr>Visio.Drawing.15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面向提供者的移动应用数据分析</vt:lpstr>
      <vt:lpstr>内容</vt:lpstr>
      <vt:lpstr>内容</vt:lpstr>
      <vt:lpstr>介绍</vt:lpstr>
      <vt:lpstr>介绍</vt:lpstr>
      <vt:lpstr>介绍 </vt:lpstr>
      <vt:lpstr>内容</vt:lpstr>
      <vt:lpstr>决策角度：理解市场需求</vt:lpstr>
      <vt:lpstr>决策角度 - 模型</vt:lpstr>
      <vt:lpstr>决策角度 - 模型</vt:lpstr>
      <vt:lpstr>决策角度 - 模型</vt:lpstr>
      <vt:lpstr>PowerPoint 演示文稿</vt:lpstr>
      <vt:lpstr>决策角度 - 模型</vt:lpstr>
      <vt:lpstr>决策角度 - 模型</vt:lpstr>
      <vt:lpstr>决策角度 - 模型</vt:lpstr>
      <vt:lpstr>决策角度 - 结果分析</vt:lpstr>
      <vt:lpstr>决策角度 - 结果分析</vt:lpstr>
      <vt:lpstr>决策角度 - 结果分析</vt:lpstr>
      <vt:lpstr>决策角度 - 结果分析</vt:lpstr>
      <vt:lpstr>决策角度 - 结果分析</vt:lpstr>
      <vt:lpstr>决策角度 - 结果分析</vt:lpstr>
      <vt:lpstr>内容</vt:lpstr>
      <vt:lpstr>情感角度：提供者表达方式</vt:lpstr>
      <vt:lpstr>情感角度 - 建模</vt:lpstr>
      <vt:lpstr>情感角度 - 建模</vt:lpstr>
      <vt:lpstr>情感角度 - 建模</vt:lpstr>
      <vt:lpstr>情感角度 - 建模</vt:lpstr>
      <vt:lpstr>情感角度 - 实验</vt:lpstr>
      <vt:lpstr>情感角度 - 实验</vt:lpstr>
      <vt:lpstr>情感角度 - 实验</vt:lpstr>
      <vt:lpstr>情感角度 - 实验</vt:lpstr>
      <vt:lpstr>情感角度 - 实验</vt:lpstr>
      <vt:lpstr>情感角度 - 实验</vt:lpstr>
      <vt:lpstr>内容</vt:lpstr>
      <vt:lpstr>总结 &amp; 展望 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ZZ</dc:creator>
  <cp:lastModifiedBy>ε雪ξ剑客</cp:lastModifiedBy>
  <cp:revision>897</cp:revision>
  <dcterms:created xsi:type="dcterms:W3CDTF">2013-09-17T06:24:00Z</dcterms:created>
  <dcterms:modified xsi:type="dcterms:W3CDTF">2017-11-29T12:16:16Z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2052-10.1.0.6930</vt:lpwstr>
  </property>
</Properties>
</file>